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97" r:id="rId2"/>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17" r:id="rId40"/>
    <p:sldId id="318" r:id="rId41"/>
    <p:sldId id="295" r:id="rId42"/>
    <p:sldId id="296" r:id="rId43"/>
  </p:sldIdLst>
  <p:sldSz cx="18288000" cy="10287000"/>
  <p:notesSz cx="6858000" cy="9144000"/>
  <p:embeddedFontLst>
    <p:embeddedFont>
      <p:font typeface="Garet" panose="020B0604020202020204" charset="0"/>
      <p:regular r:id="rId45"/>
    </p:embeddedFont>
    <p:embeddedFont>
      <p:font typeface="Garet Bold" panose="020B0604020202020204" charset="0"/>
      <p:regular r:id="rId46"/>
    </p:embeddedFont>
    <p:embeddedFont>
      <p:font typeface="League Spartan" panose="020B0604020202020204" charset="0"/>
      <p:regular r:id="rId47"/>
    </p:embeddedFont>
    <p:embeddedFont>
      <p:font typeface="Montserrat Ultra-Bold" panose="020B0604020202020204" charset="0"/>
      <p:regular r:id="rId48"/>
    </p:embeddedFont>
    <p:embeddedFont>
      <p:font typeface="Open Sans Bold" panose="020B0604020202020204" charset="0"/>
      <p:regular r:id="rId49"/>
    </p:embeddedFont>
    <p:embeddedFont>
      <p:font typeface="Open Sans Ultra-Bold" panose="020B0604020202020204" charset="0"/>
      <p:regular r:id="rId50"/>
    </p:embeddedFont>
    <p:embeddedFont>
      <p:font typeface="Red Hat Display" panose="020B0604020202020204" charset="0"/>
      <p:regular r:id="rId51"/>
    </p:embeddedFont>
    <p:embeddedFont>
      <p:font typeface="Red Hat Display 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5201" autoAdjust="0"/>
  </p:normalViewPr>
  <p:slideViewPr>
    <p:cSldViewPr>
      <p:cViewPr varScale="1">
        <p:scale>
          <a:sx n="30" d="100"/>
          <a:sy n="30" d="100"/>
        </p:scale>
        <p:origin x="146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Bonjour, je vais vous présenter mon projet de segmentation client réalisé dans le cadre de module de data </a:t>
            </a:r>
            <a:r>
              <a:rPr lang="fr-FR" dirty="0" err="1"/>
              <a:t>mining</a:t>
            </a:r>
            <a:r>
              <a:rPr lang="fr-FR" dirty="0"/>
              <a:t>. L’objectif était d’analyser les comportements d’achat afin d’optimiser les actions marketing.</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32956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77" dirty="0" err="1">
                <a:solidFill>
                  <a:srgbClr val="002250"/>
                </a:solidFill>
                <a:latin typeface="League Spartan"/>
                <a:ea typeface="League Spartan"/>
                <a:cs typeface="League Spartan"/>
                <a:sym typeface="League Spartan"/>
              </a:rPr>
              <a:t>Statistiques</a:t>
            </a:r>
            <a:r>
              <a:rPr lang="en-US" sz="1200" b="1" spc="-77" dirty="0">
                <a:solidFill>
                  <a:srgbClr val="002250"/>
                </a:solidFill>
                <a:latin typeface="League Spartan"/>
                <a:ea typeface="League Spartan"/>
                <a:cs typeface="League Spartan"/>
                <a:sym typeface="League Spartan"/>
              </a:rPr>
              <a:t> descriptives</a:t>
            </a:r>
          </a:p>
          <a:p>
            <a:endParaRPr lang="en-US" dirty="0"/>
          </a:p>
          <a:p>
            <a:endParaRPr lang="en-US" dirty="0"/>
          </a:p>
          <a:p>
            <a:r>
              <a:rPr lang="en-US" dirty="0" err="1"/>
              <a:t>Ces</a:t>
            </a:r>
            <a:r>
              <a:rPr lang="en-US" dirty="0"/>
              <a:t> </a:t>
            </a:r>
            <a:r>
              <a:rPr lang="en-US" dirty="0" err="1"/>
              <a:t>valeurs</a:t>
            </a:r>
            <a:r>
              <a:rPr lang="en-US" dirty="0"/>
              <a:t> </a:t>
            </a:r>
            <a:r>
              <a:rPr lang="en-US" dirty="0" err="1"/>
              <a:t>révèlent</a:t>
            </a:r>
            <a:r>
              <a:rPr lang="en-US" dirty="0"/>
              <a:t> </a:t>
            </a:r>
            <a:r>
              <a:rPr lang="en-US" dirty="0" err="1"/>
              <a:t>une</a:t>
            </a:r>
            <a:r>
              <a:rPr lang="en-US" dirty="0"/>
              <a:t> population </a:t>
            </a:r>
            <a:r>
              <a:rPr lang="en-US" dirty="0" err="1"/>
              <a:t>globalement</a:t>
            </a:r>
            <a:r>
              <a:rPr lang="en-US" dirty="0"/>
              <a:t> </a:t>
            </a:r>
            <a:r>
              <a:rPr lang="en-US" dirty="0" err="1"/>
              <a:t>équilibrée</a:t>
            </a:r>
            <a:r>
              <a:rPr lang="en-US" dirty="0"/>
              <a:t> :</a:t>
            </a:r>
          </a:p>
          <a:p>
            <a:r>
              <a:rPr lang="en-US" dirty="0"/>
              <a:t>• </a:t>
            </a:r>
            <a:r>
              <a:rPr lang="en-US" dirty="0" err="1"/>
              <a:t>L’âge</a:t>
            </a:r>
            <a:r>
              <a:rPr lang="en-US" dirty="0"/>
              <a:t> moyen est </a:t>
            </a:r>
            <a:r>
              <a:rPr lang="en-US" dirty="0" err="1"/>
              <a:t>d’environ</a:t>
            </a:r>
            <a:r>
              <a:rPr lang="en-US" dirty="0"/>
              <a:t> 39 </a:t>
            </a:r>
            <a:r>
              <a:rPr lang="en-US" dirty="0" err="1"/>
              <a:t>ans</a:t>
            </a:r>
            <a:r>
              <a:rPr lang="en-US" dirty="0"/>
              <a:t>, </a:t>
            </a:r>
            <a:r>
              <a:rPr lang="en-US" dirty="0" err="1"/>
              <a:t>indiquant</a:t>
            </a:r>
            <a:r>
              <a:rPr lang="en-US" dirty="0"/>
              <a:t> </a:t>
            </a:r>
            <a:r>
              <a:rPr lang="en-US" dirty="0" err="1"/>
              <a:t>une</a:t>
            </a:r>
            <a:r>
              <a:rPr lang="en-US" dirty="0"/>
              <a:t> clientèle </a:t>
            </a:r>
            <a:r>
              <a:rPr lang="en-US" dirty="0" err="1"/>
              <a:t>majoritairement</a:t>
            </a:r>
            <a:r>
              <a:rPr lang="en-US" dirty="0"/>
              <a:t> </a:t>
            </a:r>
            <a:r>
              <a:rPr lang="en-US" dirty="0" err="1"/>
              <a:t>adulte</a:t>
            </a:r>
            <a:r>
              <a:rPr lang="en-US" dirty="0"/>
              <a:t> ;</a:t>
            </a:r>
          </a:p>
          <a:p>
            <a:r>
              <a:rPr lang="en-US" dirty="0"/>
              <a:t>• Le </a:t>
            </a:r>
            <a:r>
              <a:rPr lang="en-US" dirty="0" err="1"/>
              <a:t>revenu</a:t>
            </a:r>
            <a:r>
              <a:rPr lang="en-US" dirty="0"/>
              <a:t> </a:t>
            </a:r>
            <a:r>
              <a:rPr lang="en-US" dirty="0" err="1"/>
              <a:t>annuel</a:t>
            </a:r>
            <a:r>
              <a:rPr lang="en-US" dirty="0"/>
              <a:t> moyen est de 60,6 k$, </a:t>
            </a:r>
            <a:r>
              <a:rPr lang="en-US" dirty="0" err="1"/>
              <a:t>ce</a:t>
            </a:r>
            <a:r>
              <a:rPr lang="en-US" dirty="0"/>
              <a:t> qui correspond à un </a:t>
            </a:r>
            <a:r>
              <a:rPr lang="en-US" dirty="0" err="1"/>
              <a:t>niveau</a:t>
            </a:r>
            <a:r>
              <a:rPr lang="en-US" dirty="0"/>
              <a:t> de </a:t>
            </a:r>
            <a:r>
              <a:rPr lang="en-US" dirty="0" err="1"/>
              <a:t>revenu</a:t>
            </a:r>
            <a:r>
              <a:rPr lang="en-US" dirty="0"/>
              <a:t> inter-</a:t>
            </a:r>
          </a:p>
          <a:p>
            <a:r>
              <a:rPr lang="en-US" dirty="0" err="1"/>
              <a:t>médiaire</a:t>
            </a:r>
            <a:r>
              <a:rPr lang="en-US" dirty="0"/>
              <a:t> ;</a:t>
            </a:r>
          </a:p>
          <a:p>
            <a:r>
              <a:rPr lang="en-US" dirty="0"/>
              <a:t>• Le score de </a:t>
            </a:r>
            <a:r>
              <a:rPr lang="en-US" dirty="0" err="1"/>
              <a:t>dépense</a:t>
            </a:r>
            <a:r>
              <a:rPr lang="en-US" dirty="0"/>
              <a:t> moyen est </a:t>
            </a:r>
            <a:r>
              <a:rPr lang="en-US" dirty="0" err="1"/>
              <a:t>proche</a:t>
            </a:r>
            <a:r>
              <a:rPr lang="en-US" dirty="0"/>
              <a:t> de 50, </a:t>
            </a:r>
            <a:r>
              <a:rPr lang="en-US" dirty="0" err="1"/>
              <a:t>suggérant</a:t>
            </a:r>
            <a:r>
              <a:rPr lang="en-US" dirty="0"/>
              <a:t> un </a:t>
            </a:r>
            <a:r>
              <a:rPr lang="en-US" dirty="0" err="1"/>
              <a:t>comportement</a:t>
            </a:r>
            <a:r>
              <a:rPr lang="en-US" dirty="0"/>
              <a:t> </a:t>
            </a:r>
            <a:r>
              <a:rPr lang="en-US" dirty="0" err="1"/>
              <a:t>d’achat</a:t>
            </a:r>
            <a:r>
              <a:rPr lang="en-US" dirty="0"/>
              <a:t> </a:t>
            </a:r>
            <a:r>
              <a:rPr lang="en-US" dirty="0" err="1"/>
              <a:t>modéré</a:t>
            </a:r>
            <a:endParaRPr lang="en-US" dirty="0"/>
          </a:p>
          <a:p>
            <a:r>
              <a:rPr lang="en-US" dirty="0"/>
              <a:t>dans </a:t>
            </a:r>
            <a:r>
              <a:rPr lang="en-US" dirty="0" err="1"/>
              <a:t>l’ensemble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L’étude individuelle des variables à l’aide d’histogrammes n’a révélé </a:t>
            </a:r>
            <a:r>
              <a:rPr lang="fr-FR" b="1" dirty="0"/>
              <a:t>aucune valeur aberrante</a:t>
            </a:r>
            <a:r>
              <a:rPr lang="fr-FR" dirty="0"/>
              <a:t>.</a:t>
            </a:r>
          </a:p>
          <a:p>
            <a:r>
              <a:rPr lang="fr-FR" dirty="0"/>
              <a:t>La </a:t>
            </a:r>
            <a:r>
              <a:rPr lang="fr-FR" b="1" dirty="0"/>
              <a:t>répartition des sexes</a:t>
            </a:r>
            <a:r>
              <a:rPr lang="fr-FR" dirty="0"/>
              <a:t> montre un pic autour de la valeur médiane.</a:t>
            </a:r>
          </a:p>
          <a:p>
            <a:r>
              <a:rPr lang="fr-FR" dirty="0"/>
              <a:t>Le </a:t>
            </a:r>
            <a:r>
              <a:rPr lang="fr-FR" b="1" dirty="0"/>
              <a:t>revenu annuel</a:t>
            </a:r>
            <a:r>
              <a:rPr lang="fr-FR" dirty="0"/>
              <a:t> est majoritairement compris entre 40 et 80 k$, </a:t>
            </a:r>
          </a:p>
          <a:p>
            <a:r>
              <a:rPr lang="fr-FR" dirty="0"/>
              <a:t>légèrement plus élevé pour les hommes, avec quelques valeurs extrêmes.</a:t>
            </a:r>
          </a:p>
          <a:p>
            <a:r>
              <a:rPr lang="fr-FR" dirty="0"/>
              <a:t>Le </a:t>
            </a:r>
            <a:r>
              <a:rPr lang="fr-FR" b="1" dirty="0" err="1"/>
              <a:t>Spending</a:t>
            </a:r>
            <a:r>
              <a:rPr lang="fr-FR" b="1" dirty="0"/>
              <a:t> Score</a:t>
            </a:r>
            <a:r>
              <a:rPr lang="fr-FR" dirty="0"/>
              <a:t> est médianement similaire pour les deux sexes,</a:t>
            </a:r>
          </a:p>
          <a:p>
            <a:r>
              <a:rPr lang="fr-FR" dirty="0"/>
              <a:t> mais sa dispersion importante reflète une </a:t>
            </a:r>
            <a:r>
              <a:rPr lang="fr-FR" b="1" dirty="0"/>
              <a:t>hétérogénéité des comportements d’achat</a:t>
            </a:r>
            <a:r>
              <a:rPr lang="fr-FR"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kern="1200" dirty="0">
                <a:solidFill>
                  <a:schemeClr val="tx1"/>
                </a:solidFill>
                <a:effectLst/>
                <a:latin typeface="+mn-lt"/>
                <a:ea typeface="+mn-ea"/>
                <a:cs typeface="+mn-cs"/>
              </a:rPr>
              <a:t>- Nos données semblent relativement </a:t>
            </a:r>
            <a:r>
              <a:rPr lang="fr-FR" sz="1200" b="1" kern="1200" dirty="0">
                <a:solidFill>
                  <a:schemeClr val="tx1"/>
                </a:solidFill>
                <a:effectLst/>
                <a:latin typeface="+mn-lt"/>
                <a:ea typeface="+mn-ea"/>
                <a:cs typeface="+mn-cs"/>
              </a:rPr>
              <a:t>**normales**</a:t>
            </a:r>
            <a:r>
              <a:rPr lang="fr-FR" sz="1200" b="0" kern="1200" dirty="0">
                <a:solidFill>
                  <a:schemeClr val="tx1"/>
                </a:solidFill>
                <a:effectLst/>
                <a:latin typeface="+mn-lt"/>
                <a:ea typeface="+mn-ea"/>
                <a:cs typeface="+mn-cs"/>
              </a:rPr>
              <a:t>, nous n’allons donc </a:t>
            </a:r>
            <a:r>
              <a:rPr lang="fr-FR" sz="1200" b="1" kern="1200" dirty="0">
                <a:solidFill>
                  <a:schemeClr val="tx1"/>
                </a:solidFill>
                <a:effectLst/>
                <a:latin typeface="+mn-lt"/>
                <a:ea typeface="+mn-ea"/>
                <a:cs typeface="+mn-cs"/>
              </a:rPr>
              <a:t>**pas**</a:t>
            </a:r>
            <a:r>
              <a:rPr lang="fr-FR" sz="1200" b="0" kern="1200" dirty="0">
                <a:solidFill>
                  <a:schemeClr val="tx1"/>
                </a:solidFill>
                <a:effectLst/>
                <a:latin typeface="+mn-lt"/>
                <a:ea typeface="+mn-ea"/>
                <a:cs typeface="+mn-cs"/>
              </a:rPr>
              <a:t> les </a:t>
            </a:r>
            <a:r>
              <a:rPr lang="fr-FR" sz="1200" b="1" kern="1200" dirty="0">
                <a:solidFill>
                  <a:schemeClr val="tx1"/>
                </a:solidFill>
                <a:effectLst/>
                <a:latin typeface="+mn-lt"/>
                <a:ea typeface="+mn-ea"/>
                <a:cs typeface="+mn-cs"/>
              </a:rPr>
              <a:t>**normalisation**</a:t>
            </a:r>
            <a:r>
              <a:rPr lang="fr-FR" sz="1200" b="0" kern="1200" dirty="0">
                <a:solidFill>
                  <a:schemeClr val="tx1"/>
                </a:solidFill>
                <a:effectLst/>
                <a:latin typeface="+mn-lt"/>
                <a:ea typeface="+mn-ea"/>
                <a:cs typeface="+mn-cs"/>
              </a:rPr>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kern="1200" dirty="0">
                <a:solidFill>
                  <a:schemeClr val="tx1"/>
                </a:solidFill>
                <a:effectLst/>
                <a:latin typeface="+mn-lt"/>
                <a:ea typeface="+mn-ea"/>
                <a:cs typeface="+mn-cs"/>
              </a:rPr>
              <a:t>Nous avons donc une répartition assez </a:t>
            </a:r>
            <a:r>
              <a:rPr lang="fr-FR" sz="1200" b="1" i="0" kern="1200" dirty="0">
                <a:solidFill>
                  <a:schemeClr val="tx1"/>
                </a:solidFill>
                <a:effectLst/>
                <a:latin typeface="+mn-lt"/>
                <a:ea typeface="+mn-ea"/>
                <a:cs typeface="+mn-cs"/>
              </a:rPr>
              <a:t>équilibrée</a:t>
            </a:r>
            <a:r>
              <a:rPr lang="fr-FR" sz="1200" b="0" i="0" kern="1200" dirty="0">
                <a:solidFill>
                  <a:schemeClr val="tx1"/>
                </a:solidFill>
                <a:effectLst/>
                <a:latin typeface="+mn-lt"/>
                <a:ea typeface="+mn-ea"/>
                <a:cs typeface="+mn-cs"/>
              </a:rPr>
              <a:t> des genres.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Des visualisations croisées, principalement (</a:t>
            </a:r>
            <a:r>
              <a:rPr lang="fr-FR" dirty="0" err="1"/>
              <a:t>scatterplot</a:t>
            </a:r>
            <a:r>
              <a:rPr lang="fr-FR" dirty="0"/>
              <a:t>), ont été utilisées afin d’examiner les relations entre les variables du </a:t>
            </a:r>
            <a:r>
              <a:rPr lang="fr-FR" dirty="0" err="1"/>
              <a:t>dataset</a:t>
            </a:r>
            <a:r>
              <a:rPr lang="fr-FR" dirty="0"/>
              <a:t>.</a:t>
            </a:r>
          </a:p>
          <a:p>
            <a:endParaRPr lang="fr-FR" dirty="0"/>
          </a:p>
          <a:p>
            <a:r>
              <a:rPr lang="fr-FR" b="1" dirty="0"/>
              <a:t>Âge vs Revenu annuel</a:t>
            </a:r>
            <a:r>
              <a:rPr lang="fr-FR" dirty="0"/>
              <a:t> : pas de corrélation significative, le revenu n’est pas lié à l’âge.</a:t>
            </a:r>
          </a:p>
          <a:p>
            <a:r>
              <a:rPr lang="fr-FR" b="1" dirty="0"/>
              <a:t>Âge vs Score de dépense</a:t>
            </a:r>
            <a:r>
              <a:rPr lang="fr-FR" dirty="0"/>
              <a:t> : corrélation négative ; les plus jeunes dépensent davantage, le score diminue avec l’âge.</a:t>
            </a:r>
          </a:p>
          <a:p>
            <a:r>
              <a:rPr lang="fr-FR" b="1" dirty="0"/>
              <a:t>Revenu annuel vs Score de dépense</a:t>
            </a:r>
            <a:r>
              <a:rPr lang="fr-FR" dirty="0"/>
              <a:t> : pas de relation générale, sauf pour la tranche 40-60 k$ où certains comportements particuliers apparaissent.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:une  l’observation importante sur des </a:t>
            </a:r>
            <a:r>
              <a:rPr lang="fr-FR" dirty="0" err="1"/>
              <a:t>scaterplot</a:t>
            </a:r>
            <a:r>
              <a:rPr lang="fr-FR" dirty="0"/>
              <a:t> </a:t>
            </a:r>
            <a:r>
              <a:rPr lang="fr-FR" dirty="0" err="1"/>
              <a:t>Annual</a:t>
            </a:r>
            <a:r>
              <a:rPr lang="fr-FR" dirty="0"/>
              <a:t> </a:t>
            </a:r>
            <a:r>
              <a:rPr lang="fr-FR" dirty="0" err="1"/>
              <a:t>Income</a:t>
            </a:r>
            <a:r>
              <a:rPr lang="fr-FR" dirty="0"/>
              <a:t> vs </a:t>
            </a:r>
            <a:r>
              <a:rPr lang="fr-FR" dirty="0" err="1"/>
              <a:t>Spending</a:t>
            </a:r>
            <a:r>
              <a:rPr lang="fr-FR" dirty="0"/>
              <a:t> Score met en évidence la formation de clister naturel dans les données.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Les résultats indiquent :</a:t>
            </a:r>
          </a:p>
          <a:p>
            <a:endParaRPr lang="fr-FR" dirty="0"/>
          </a:p>
          <a:p>
            <a:r>
              <a:rPr lang="fr-FR" b="1" dirty="0"/>
              <a:t>La variable </a:t>
            </a:r>
            <a:r>
              <a:rPr lang="fr-FR" b="1" dirty="0" err="1"/>
              <a:t>CustomerID</a:t>
            </a:r>
            <a:r>
              <a:rPr lang="fr-FR" b="1" dirty="0"/>
              <a:t> </a:t>
            </a:r>
            <a:r>
              <a:rPr lang="fr-FR" dirty="0"/>
              <a:t>présente une très forte corrélation positive avec le revenu annuel (k$), </a:t>
            </a:r>
          </a:p>
          <a:p>
            <a:r>
              <a:rPr lang="fr-FR" dirty="0"/>
              <a:t>car les clients sont classés par ordre croissant de revenu annuel. Ainsi, cette variable ne sera pas incluse dans la phase de modélisation, car elle n’apporte aucune information pertinente sur le comportement d’achat.</a:t>
            </a:r>
            <a:br>
              <a:rPr lang="fr-FR" dirty="0"/>
            </a:br>
            <a:br>
              <a:rPr lang="fr-FR" dirty="0"/>
            </a:br>
            <a:br>
              <a:rPr lang="fr-FR" dirty="0"/>
            </a:br>
            <a:r>
              <a:rPr lang="fr-FR" b="1" dirty="0"/>
              <a:t>Genre</a:t>
            </a:r>
            <a:r>
              <a:rPr lang="fr-FR" dirty="0"/>
              <a:t> : aucune relation significative avec les autres variables, reste neutre (coefficients proches de zéro).</a:t>
            </a:r>
          </a:p>
          <a:p>
            <a:r>
              <a:rPr lang="fr-FR" b="1" dirty="0"/>
              <a:t>Score de dépense vs Âge</a:t>
            </a:r>
            <a:r>
              <a:rPr lang="fr-FR" dirty="0"/>
              <a:t> : corrélation négative ; les clients plus jeunes dépensent davantage que les clients plus âgés.</a:t>
            </a:r>
          </a:p>
          <a:p>
            <a:br>
              <a:rPr lang="fr-FR" dirty="0"/>
            </a:br>
            <a:br>
              <a:rPr lang="fr-FR"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La discrétisation consiste à transformer des variables numériques continues en catégories ou intervalles afin de faciliter l’analyse, la visualisation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La </a:t>
            </a:r>
            <a:r>
              <a:rPr lang="fr-FR" b="1" dirty="0"/>
              <a:t>discrétisation de l’âge</a:t>
            </a:r>
            <a:r>
              <a:rPr lang="fr-FR" dirty="0"/>
              <a:t> par intervalles de 10 ans permet de mieux visualiser la répartition des clients selon le sexe.</a:t>
            </a:r>
          </a:p>
          <a:p>
            <a:r>
              <a:rPr lang="fr-FR" dirty="0"/>
              <a:t>Ou on </a:t>
            </a:r>
            <a:r>
              <a:rPr lang="fr-FR" dirty="0" err="1"/>
              <a:t>ebserve</a:t>
            </a:r>
            <a:r>
              <a:rPr lang="fr-FR" dirty="0"/>
              <a:t> que </a:t>
            </a:r>
          </a:p>
          <a:p>
            <a:r>
              <a:rPr lang="fr-FR" dirty="0"/>
              <a:t>Les tranches </a:t>
            </a:r>
            <a:r>
              <a:rPr lang="fr-FR" b="1" dirty="0"/>
              <a:t>20–30 ans</a:t>
            </a:r>
            <a:r>
              <a:rPr lang="fr-FR" dirty="0"/>
              <a:t> et </a:t>
            </a:r>
            <a:r>
              <a:rPr lang="fr-FR" b="1" dirty="0"/>
              <a:t>30–40 ans</a:t>
            </a:r>
            <a:r>
              <a:rPr lang="fr-FR" dirty="0"/>
              <a:t> sont les plus fréquentes pour les deux sexes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555292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L’âge des clients a été transformé en trois catégories principales : • Jeune • Adulte • Senior</a:t>
            </a:r>
            <a:br>
              <a:rPr lang="fr-FR" dirty="0"/>
            </a:br>
            <a:br>
              <a:rPr lang="fr-FR" dirty="0"/>
            </a:br>
            <a:r>
              <a:rPr lang="fr-FR" dirty="0"/>
              <a:t>Fait intéressant, les Seniors n’ont pas de scores de dépense supérieurs à 60 ! Cela met en évidence une différence de comportement d’achat selon l’âge.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Une discrétisation a également été effectuée sur la variable </a:t>
            </a:r>
            <a:r>
              <a:rPr lang="fr-FR" dirty="0" err="1"/>
              <a:t>Annual</a:t>
            </a:r>
            <a:r>
              <a:rPr lang="fr-FR" dirty="0"/>
              <a:t> </a:t>
            </a:r>
            <a:r>
              <a:rPr lang="fr-FR" dirty="0" err="1"/>
              <a:t>Income</a:t>
            </a:r>
            <a:r>
              <a:rPr lang="fr-FR" dirty="0"/>
              <a:t> (k$) afin d’observer la répartition des clients selon leur niveau de revenu.</a:t>
            </a:r>
          </a:p>
          <a:p>
            <a:endParaRPr lang="fr-FR" dirty="0"/>
          </a:p>
          <a:p>
            <a:endParaRPr lang="fr-FR" dirty="0"/>
          </a:p>
          <a:p>
            <a:r>
              <a:rPr lang="fr-FR" dirty="0"/>
              <a:t>Observation : la plupart des clients ont un revenu annuel compris entre 60 000 et 90 000 $, ce qui représente la tranche dominante du jeu de données.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a:t>
            </a:r>
            <a:r>
              <a:rPr lang="fr-FR" dirty="0" err="1"/>
              <a:t>Spending</a:t>
            </a:r>
            <a:r>
              <a:rPr lang="fr-FR" dirty="0"/>
              <a:t> Score (1–100) a également été discrétisé afin de catégoriser les clients selon leur comportement d’achat : • Faible dépense (1–40) ; • Dépense moyenne (41–70) ; • Forte dépense (71–100).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Pour préparer les données au clustering, la variable </a:t>
            </a:r>
            <a:r>
              <a:rPr lang="fr-FR" b="1" dirty="0" err="1"/>
              <a:t>Gender</a:t>
            </a:r>
            <a:r>
              <a:rPr lang="fr-FR" dirty="0"/>
              <a:t> a été transformée en valeurs numériques via le </a:t>
            </a:r>
            <a:r>
              <a:rPr lang="fr-FR" b="1" dirty="0"/>
              <a:t>Label </a:t>
            </a:r>
            <a:r>
              <a:rPr lang="fr-FR" b="1" dirty="0" err="1"/>
              <a:t>Encoding</a:t>
            </a:r>
            <a:r>
              <a:rPr lang="fr-FR" dirty="0"/>
              <a:t> : </a:t>
            </a:r>
            <a:r>
              <a:rPr lang="fr-FR" dirty="0" err="1"/>
              <a:t>Female</a:t>
            </a:r>
            <a:r>
              <a:rPr lang="fr-FR" dirty="0"/>
              <a:t> = 0, Male = 1. Cela permet aux algorithmes de traiter correctement cette variable.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Les variables continues (</a:t>
            </a:r>
            <a:r>
              <a:rPr lang="fr-FR" b="1" dirty="0"/>
              <a:t>Age</a:t>
            </a:r>
            <a:r>
              <a:rPr lang="fr-FR" dirty="0"/>
              <a:t>, </a:t>
            </a:r>
            <a:r>
              <a:rPr lang="fr-FR" b="1" dirty="0" err="1"/>
              <a:t>Annual</a:t>
            </a:r>
            <a:r>
              <a:rPr lang="fr-FR" b="1" dirty="0"/>
              <a:t> </a:t>
            </a:r>
            <a:r>
              <a:rPr lang="fr-FR" b="1" dirty="0" err="1"/>
              <a:t>Income</a:t>
            </a:r>
            <a:r>
              <a:rPr lang="fr-FR" dirty="0"/>
              <a:t>, </a:t>
            </a:r>
            <a:r>
              <a:rPr lang="fr-FR" b="1" dirty="0" err="1"/>
              <a:t>Spending</a:t>
            </a:r>
            <a:r>
              <a:rPr lang="fr-FR" b="1" dirty="0"/>
              <a:t> Score</a:t>
            </a:r>
            <a:r>
              <a:rPr lang="fr-FR" dirty="0"/>
              <a:t>) ont été </a:t>
            </a:r>
            <a:r>
              <a:rPr lang="fr-FR" b="1" dirty="0"/>
              <a:t>standardisées</a:t>
            </a:r>
            <a:r>
              <a:rPr lang="fr-FR" dirty="0"/>
              <a:t> (centrées et réduites)</a:t>
            </a:r>
          </a:p>
          <a:p>
            <a:r>
              <a:rPr lang="fr-FR" dirty="0"/>
              <a:t> pour que leur amplitude différente n’influence pas les analyses basées sur la distance ou la variance.</a:t>
            </a:r>
            <a:br>
              <a:rPr lang="fr-FR" dirty="0"/>
            </a:br>
            <a:r>
              <a:rPr lang="fr-FR" dirty="0"/>
              <a:t>La variable </a:t>
            </a:r>
            <a:r>
              <a:rPr lang="fr-FR" b="1" dirty="0" err="1"/>
              <a:t>Gender</a:t>
            </a:r>
            <a:r>
              <a:rPr lang="fr-FR" dirty="0"/>
              <a:t> n’a pas été modifiée, car elle est déjà encodée.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Les variables continues (</a:t>
            </a:r>
            <a:r>
              <a:rPr lang="fr-FR" b="1" dirty="0"/>
              <a:t>Age</a:t>
            </a:r>
            <a:r>
              <a:rPr lang="fr-FR" dirty="0"/>
              <a:t>, </a:t>
            </a:r>
            <a:r>
              <a:rPr lang="fr-FR" b="1" dirty="0" err="1"/>
              <a:t>Annual</a:t>
            </a:r>
            <a:r>
              <a:rPr lang="fr-FR" b="1" dirty="0"/>
              <a:t> </a:t>
            </a:r>
            <a:r>
              <a:rPr lang="fr-FR" b="1" dirty="0" err="1"/>
              <a:t>Income</a:t>
            </a:r>
            <a:r>
              <a:rPr lang="fr-FR" dirty="0"/>
              <a:t>, </a:t>
            </a:r>
            <a:r>
              <a:rPr lang="fr-FR" b="1" dirty="0" err="1"/>
              <a:t>Spending</a:t>
            </a:r>
            <a:r>
              <a:rPr lang="fr-FR" b="1" dirty="0"/>
              <a:t> Score</a:t>
            </a:r>
            <a:r>
              <a:rPr lang="fr-FR" dirty="0"/>
              <a:t>) ont été </a:t>
            </a:r>
            <a:r>
              <a:rPr lang="fr-FR" b="1" dirty="0"/>
              <a:t>standardisées</a:t>
            </a:r>
            <a:r>
              <a:rPr lang="fr-FR" dirty="0"/>
              <a:t> (centrées et réduites)</a:t>
            </a:r>
          </a:p>
          <a:p>
            <a:r>
              <a:rPr lang="fr-FR" dirty="0"/>
              <a:t> pour que leur amplitude différente n’influence pas les analyses basées sur la distance ou la variance.</a:t>
            </a:r>
            <a:br>
              <a:rPr lang="fr-FR" dirty="0"/>
            </a:br>
            <a:r>
              <a:rPr lang="fr-FR" dirty="0"/>
              <a:t>La variable </a:t>
            </a:r>
            <a:r>
              <a:rPr lang="fr-FR" b="1" dirty="0" err="1"/>
              <a:t>Gender</a:t>
            </a:r>
            <a:r>
              <a:rPr lang="fr-FR" dirty="0"/>
              <a:t> n’a pas été modifiée, car elle est déjà encodée.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L’algorithme K-</a:t>
            </a:r>
            <a:r>
              <a:rPr lang="fr-FR" dirty="0" err="1"/>
              <a:t>Means</a:t>
            </a:r>
            <a:r>
              <a:rPr lang="fr-FR" dirty="0"/>
              <a:t> est une méthode de classification non supervisée qui vise à regrouper les individus en clusters homogènes selon leurs similarités.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Notre projet s’intéresse au CRM, ou gestion de la relation client, avec pour objectif de mieux comprendre et fidéliser nos clients. Une étape clé consiste à </a:t>
            </a:r>
            <a:r>
              <a:rPr lang="fr-FR" b="1" dirty="0"/>
              <a:t>segmenter les clients</a:t>
            </a:r>
            <a:r>
              <a:rPr lang="fr-FR" dirty="0"/>
              <a:t>, c’est-à-dire les regrouper selon leurs comportements, afin de personnaliser nos offres. Pour cela, nous faisons appel au </a:t>
            </a:r>
            <a:r>
              <a:rPr lang="fr-FR" b="1" dirty="0"/>
              <a:t>data </a:t>
            </a:r>
            <a:r>
              <a:rPr lang="fr-FR" b="1" dirty="0" err="1"/>
              <a:t>mining</a:t>
            </a:r>
            <a:r>
              <a:rPr lang="fr-FR" dirty="0"/>
              <a:t>, qui nous permet d’extraire des informations utiles et de guider la prise de décision. Enfin, notre démarche est structurée selon la méthodologie </a:t>
            </a:r>
            <a:r>
              <a:rPr lang="fr-FR" b="1" dirty="0"/>
              <a:t>CRISP-DM</a:t>
            </a:r>
            <a:r>
              <a:rPr lang="fr-FR" dirty="0"/>
              <a:t>, organisée en six étapes, ce qui nous assure une approche claire, méthodique et orientée résultats.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b="1" dirty="0" err="1"/>
              <a:t>Por</a:t>
            </a:r>
            <a:r>
              <a:rPr lang="fr-FR" b="1" dirty="0"/>
              <a:t> la Détermination du nombre optimal de clusters :</a:t>
            </a:r>
          </a:p>
          <a:p>
            <a:br>
              <a:rPr lang="fr-FR" dirty="0"/>
            </a:br>
            <a:r>
              <a:rPr lang="fr-FR" dirty="0"/>
              <a:t>La </a:t>
            </a:r>
            <a:r>
              <a:rPr lang="fr-FR" b="1" dirty="0"/>
              <a:t>méthode du coude</a:t>
            </a:r>
            <a:r>
              <a:rPr lang="fr-FR" dirty="0"/>
              <a:t> a été utilisée pour choisir le nombre de clusters. La courbe montre un coude prononcé à </a:t>
            </a:r>
            <a:r>
              <a:rPr lang="fr-FR" b="1" dirty="0"/>
              <a:t>k = 5</a:t>
            </a:r>
            <a:r>
              <a:rPr lang="fr-FR" dirty="0"/>
              <a:t>, suggérant qu’une </a:t>
            </a:r>
            <a:r>
              <a:rPr lang="fr-FR" b="1" dirty="0"/>
              <a:t>segmentation en 6 groupes</a:t>
            </a:r>
            <a:r>
              <a:rPr lang="fr-FR" dirty="0"/>
              <a:t> est la plus appropriée.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commencer l’analyse exploratoire des données, je présente d’abord brièvement la source du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a:t>
            </a:r>
            <a:r>
              <a:rPr lang="fr-FR" b="1" dirty="0"/>
              <a:t>analyse de la stabilité des clusters</a:t>
            </a:r>
            <a:r>
              <a:rPr lang="fr-FR" dirty="0"/>
              <a:t> a été réalisée à l’aide du </a:t>
            </a:r>
            <a:r>
              <a:rPr lang="fr-FR" b="1" dirty="0"/>
              <a:t>Silhouette Score</a:t>
            </a:r>
            <a:r>
              <a:rPr lang="fr-FR" dirty="0"/>
              <a:t>, qui mesure la densité et la séparation des clusters.</a:t>
            </a:r>
          </a:p>
          <a:p>
            <a:r>
              <a:rPr lang="fr-FR" dirty="0"/>
              <a:t>Le score varie de -1 à 1 :</a:t>
            </a:r>
          </a:p>
          <a:p>
            <a:r>
              <a:rPr lang="fr-FR" dirty="0"/>
              <a:t>1 : clusters denses et bien séparés</a:t>
            </a:r>
          </a:p>
          <a:p>
            <a:r>
              <a:rPr lang="fr-FR" dirty="0"/>
              <a:t>0 : clusters chevauchants</a:t>
            </a:r>
          </a:p>
          <a:p>
            <a:r>
              <a:rPr lang="fr-FR" dirty="0"/>
              <a:t>&lt;0 : </a:t>
            </a:r>
            <a:r>
              <a:rPr lang="fr-FR" dirty="0" err="1"/>
              <a:t>centroides</a:t>
            </a:r>
            <a:r>
              <a:rPr lang="fr-FR" dirty="0"/>
              <a:t> sont mal assignés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Pour interpréter le </a:t>
            </a:r>
            <a:r>
              <a:rPr lang="fr-FR" b="1" dirty="0"/>
              <a:t>Silhouette Score</a:t>
            </a:r>
            <a:r>
              <a:rPr lang="fr-FR" dirty="0"/>
              <a:t>,</a:t>
            </a:r>
          </a:p>
          <a:p>
            <a:r>
              <a:rPr lang="fr-FR" dirty="0"/>
              <a:t> nous observons que tous les clusters ont une forme assez régulière, ce qui indique une bonne homogénéité.</a:t>
            </a:r>
          </a:p>
          <a:p>
            <a:endParaRPr lang="fr-FR" dirty="0"/>
          </a:p>
          <a:p>
            <a:r>
              <a:rPr lang="fr-FR" dirty="0"/>
              <a:t>La majorité des points ont un score compris entre 0.3 et 0.7, </a:t>
            </a:r>
          </a:p>
          <a:p>
            <a:r>
              <a:rPr lang="fr-FR" dirty="0"/>
              <a:t>ce qui suggère que le clustering est globalement bon. </a:t>
            </a:r>
          </a:p>
          <a:p>
            <a:endParaRPr lang="fr-FR" dirty="0"/>
          </a:p>
          <a:p>
            <a:r>
              <a:rPr lang="fr-FR" dirty="0"/>
              <a:t>En conclusion, le modèle de clustering avec </a:t>
            </a:r>
            <a:r>
              <a:rPr lang="fr-FR" b="1" dirty="0"/>
              <a:t>6 clusters</a:t>
            </a:r>
            <a:r>
              <a:rPr lang="fr-FR" dirty="0"/>
              <a:t> est globalement cohérent, bien séparé et stable.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Une représentation tridimensionnelle (</a:t>
            </a:r>
            <a:r>
              <a:rPr lang="fr-FR" b="1" dirty="0"/>
              <a:t>Age</a:t>
            </a:r>
            <a:r>
              <a:rPr lang="fr-FR" dirty="0"/>
              <a:t>, </a:t>
            </a:r>
            <a:r>
              <a:rPr lang="fr-FR" b="1" dirty="0" err="1"/>
              <a:t>Annual</a:t>
            </a:r>
            <a:r>
              <a:rPr lang="fr-FR" b="1" dirty="0"/>
              <a:t> </a:t>
            </a:r>
            <a:r>
              <a:rPr lang="fr-FR" b="1" dirty="0" err="1"/>
              <a:t>Income</a:t>
            </a:r>
            <a:r>
              <a:rPr lang="fr-FR" dirty="0"/>
              <a:t>, </a:t>
            </a:r>
            <a:r>
              <a:rPr lang="fr-FR" b="1" dirty="0" err="1"/>
              <a:t>Spending</a:t>
            </a:r>
            <a:r>
              <a:rPr lang="fr-FR" b="1" dirty="0"/>
              <a:t> Score</a:t>
            </a:r>
            <a:r>
              <a:rPr lang="fr-FR" dirty="0"/>
              <a:t>) </a:t>
            </a:r>
          </a:p>
          <a:p>
            <a:r>
              <a:rPr lang="fr-FR" dirty="0"/>
              <a:t>montre une </a:t>
            </a:r>
            <a:r>
              <a:rPr lang="fr-FR" b="1" dirty="0"/>
              <a:t>distinction claire entre les clusters</a:t>
            </a:r>
            <a:r>
              <a:rPr lang="fr-FR" dirty="0"/>
              <a:t>, confirmant leur </a:t>
            </a:r>
            <a:r>
              <a:rPr lang="fr-FR" b="1" dirty="0"/>
              <a:t>cohérence interne</a:t>
            </a:r>
            <a:r>
              <a:rPr lang="fr-FR" dirty="0"/>
              <a:t> et leur </a:t>
            </a:r>
            <a:r>
              <a:rPr lang="fr-FR" b="1" dirty="0"/>
              <a:t>bonne séparation</a:t>
            </a:r>
            <a:r>
              <a:rPr lang="fr-FR" dirty="0"/>
              <a:t> </a:t>
            </a:r>
          </a:p>
          <a:p>
            <a:r>
              <a:rPr lang="fr-FR" dirty="0"/>
              <a:t>dans l’espace des caractéristiques.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Pour faciliter l’interprétation et la communication avec les décideurs, </a:t>
            </a:r>
          </a:p>
          <a:p>
            <a:r>
              <a:rPr lang="fr-FR" dirty="0"/>
              <a:t>il est recommandé de renommer les clusters selon leurs caractéristiques principales </a:t>
            </a:r>
          </a:p>
          <a:p>
            <a:r>
              <a:rPr lang="fr-FR" dirty="0"/>
              <a:t>: • Cluster 0 : faible score de dépense, faible revenu, âge moyen – Least </a:t>
            </a:r>
            <a:r>
              <a:rPr lang="fr-FR" dirty="0" err="1"/>
              <a:t>Valuable</a:t>
            </a:r>
            <a:endParaRPr lang="fr-FR" dirty="0"/>
          </a:p>
          <a:p>
            <a:r>
              <a:rPr lang="fr-FR" dirty="0" err="1"/>
              <a:t>Etc</a:t>
            </a:r>
            <a:r>
              <a:rPr lang="fr-FR" dirty="0"/>
              <a:t>  </a:t>
            </a:r>
          </a:p>
          <a:p>
            <a:r>
              <a:rPr lang="fr-FR" dirty="0"/>
              <a:t>Ces noms permettent de mieux comprendre l’importance de chaque segment pour l’entreprise et facilitent la prise de décision marketing.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5C90-6D7D-C6B6-0B33-2165150B901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2ED1E4-EC74-B806-50FE-D9719BDFBC9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7A02579-03BF-57A1-0C2C-9CACEB4869C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745BC40-77F2-D0D3-6007-777AB0DD29A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8921220-30CA-C9A6-5AEA-3BA895C29C4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L’analyse</a:t>
            </a:r>
            <a:r>
              <a:rPr lang="en-US" dirty="0"/>
              <a:t> </a:t>
            </a:r>
            <a:r>
              <a:rPr lang="en-US" dirty="0" err="1"/>
              <a:t>univariée</a:t>
            </a:r>
            <a:r>
              <a:rPr lang="en-US" dirty="0"/>
              <a:t> a </a:t>
            </a:r>
            <a:r>
              <a:rPr lang="en-US" dirty="0" err="1"/>
              <a:t>permis</a:t>
            </a:r>
            <a:r>
              <a:rPr lang="en-US" dirty="0"/>
              <a:t> </a:t>
            </a:r>
            <a:r>
              <a:rPr lang="en-US" dirty="0" err="1"/>
              <a:t>d’étudier</a:t>
            </a:r>
            <a:r>
              <a:rPr lang="en-US" dirty="0"/>
              <a:t> </a:t>
            </a:r>
            <a:r>
              <a:rPr lang="en-US" dirty="0" err="1"/>
              <a:t>individuellement</a:t>
            </a:r>
            <a:r>
              <a:rPr lang="en-US" dirty="0"/>
              <a:t> la distribution de </a:t>
            </a:r>
            <a:r>
              <a:rPr lang="en-US" dirty="0" err="1"/>
              <a:t>chaque</a:t>
            </a:r>
            <a:r>
              <a:rPr lang="en-US" dirty="0"/>
              <a:t> variable à </a:t>
            </a:r>
            <a:r>
              <a:rPr lang="en-US" dirty="0" err="1"/>
              <a:t>l’aide</a:t>
            </a:r>
            <a:r>
              <a:rPr lang="en-US" dirty="0"/>
              <a:t> </a:t>
            </a:r>
            <a:r>
              <a:rPr lang="en-US" dirty="0" err="1"/>
              <a:t>d’histogrammes</a:t>
            </a:r>
            <a:r>
              <a:rPr lang="en-US" dirty="0"/>
              <a:t> et de boxplots </a:t>
            </a:r>
            <a:r>
              <a:rPr lang="en-US" dirty="0" err="1"/>
              <a:t>réalisés</a:t>
            </a:r>
            <a:r>
              <a:rPr lang="en-US" dirty="0"/>
              <a:t> avec matplotlib} et seaborn}.  </a:t>
            </a:r>
          </a:p>
        </p:txBody>
      </p:sp>
      <p:sp>
        <p:nvSpPr>
          <p:cNvPr id="6" name="Footer Placeholder 5">
            <a:extLst>
              <a:ext uri="{FF2B5EF4-FFF2-40B4-BE49-F238E27FC236}">
                <a16:creationId xmlns:a16="http://schemas.microsoft.com/office/drawing/2014/main" id="{F408DFED-D5B7-1AF1-492A-023887EA1CC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A485CD3-6D78-FC05-9BF4-B089F0C74C5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90352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C34D9-E8A7-F7E2-539F-231A1156B40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E5F9B-36B2-3477-8012-B0CC6DFE1C0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9887B4A-755E-702F-FFBC-E9D808C1D3F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146B868-FE06-1746-44FE-16BBE0B1890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27B26B1-3FCE-BDB6-F9F1-50D3E376290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L’analyse</a:t>
            </a:r>
            <a:r>
              <a:rPr lang="en-US" dirty="0"/>
              <a:t> </a:t>
            </a:r>
            <a:r>
              <a:rPr lang="en-US" dirty="0" err="1"/>
              <a:t>univariée</a:t>
            </a:r>
            <a:r>
              <a:rPr lang="en-US" dirty="0"/>
              <a:t> a </a:t>
            </a:r>
            <a:r>
              <a:rPr lang="en-US" dirty="0" err="1"/>
              <a:t>permis</a:t>
            </a:r>
            <a:r>
              <a:rPr lang="en-US" dirty="0"/>
              <a:t> </a:t>
            </a:r>
            <a:r>
              <a:rPr lang="en-US" dirty="0" err="1"/>
              <a:t>d’étudier</a:t>
            </a:r>
            <a:r>
              <a:rPr lang="en-US" dirty="0"/>
              <a:t> </a:t>
            </a:r>
            <a:r>
              <a:rPr lang="en-US" dirty="0" err="1"/>
              <a:t>individuellement</a:t>
            </a:r>
            <a:r>
              <a:rPr lang="en-US" dirty="0"/>
              <a:t> la distribution de </a:t>
            </a:r>
            <a:r>
              <a:rPr lang="en-US" dirty="0" err="1"/>
              <a:t>chaque</a:t>
            </a:r>
            <a:r>
              <a:rPr lang="en-US" dirty="0"/>
              <a:t> variable à </a:t>
            </a:r>
            <a:r>
              <a:rPr lang="en-US" dirty="0" err="1"/>
              <a:t>l’aide</a:t>
            </a:r>
            <a:r>
              <a:rPr lang="en-US" dirty="0"/>
              <a:t> </a:t>
            </a:r>
            <a:r>
              <a:rPr lang="en-US" dirty="0" err="1"/>
              <a:t>d’histogrammes</a:t>
            </a:r>
            <a:r>
              <a:rPr lang="en-US" dirty="0"/>
              <a:t> et de boxplots </a:t>
            </a:r>
            <a:r>
              <a:rPr lang="en-US" dirty="0" err="1"/>
              <a:t>réalisés</a:t>
            </a:r>
            <a:r>
              <a:rPr lang="en-US" dirty="0"/>
              <a:t> avec matplotlib} et seaborn}.  </a:t>
            </a:r>
          </a:p>
        </p:txBody>
      </p:sp>
      <p:sp>
        <p:nvSpPr>
          <p:cNvPr id="6" name="Footer Placeholder 5">
            <a:extLst>
              <a:ext uri="{FF2B5EF4-FFF2-40B4-BE49-F238E27FC236}">
                <a16:creationId xmlns:a16="http://schemas.microsoft.com/office/drawing/2014/main" id="{62D26EDD-EDB8-7554-ED66-3FEA55A66AC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E386635-2038-11BF-BE87-2F8074FF426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77485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En conclusion, ce projet a permis de segmenter les clients en </a:t>
            </a:r>
            <a:r>
              <a:rPr lang="fr-FR" b="1" dirty="0"/>
              <a:t>6 clusters</a:t>
            </a:r>
            <a:r>
              <a:rPr lang="fr-FR" dirty="0"/>
              <a:t> grâce à l’algorithme K-</a:t>
            </a:r>
            <a:r>
              <a:rPr lang="fr-FR" dirty="0" err="1"/>
              <a:t>Means</a:t>
            </a:r>
            <a:r>
              <a:rPr lang="fr-FR" dirty="0"/>
              <a:t>. Cette segmentation fournit une base solide pour mieux comprendre les différents profils clients et orienter les actions marketing de manière plus ciblée.</a:t>
            </a:r>
          </a:p>
          <a:p>
            <a:r>
              <a:rPr lang="fr-FR" dirty="0"/>
              <a:t>Pour les perspectives, plusieurs axes sont envisageables : il serait intéressant d’</a:t>
            </a:r>
            <a:r>
              <a:rPr lang="fr-FR" b="1" dirty="0"/>
              <a:t>explorer d’autres méthodes de clustering</a:t>
            </a:r>
            <a:r>
              <a:rPr lang="fr-FR" dirty="0"/>
              <a:t> ainsi que des approches supervisées pour prédire le comportement futur des clients.</a:t>
            </a:r>
          </a:p>
          <a:p>
            <a:r>
              <a:rPr lang="fr-FR" dirty="0"/>
              <a:t>Et aussi d’</a:t>
            </a:r>
            <a:r>
              <a:rPr lang="fr-FR" b="1" dirty="0"/>
              <a:t>intégrer les résultats dans un outil de visualisation</a:t>
            </a:r>
            <a:r>
              <a:rPr lang="fr-FR" dirty="0"/>
              <a:t> pour faciliter la prise de décision</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142569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un contexte économique digitalisé, les entreprises disposent d’un grand volume de données clients. Leur exploitation permet de mieux comprendre les comportements d’achat, fidéliser les clients et améliorer les stratégies marketing.”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problématique est la suivante : comment regrouper les clients en segments homogènes afin de mieux cibler les offres et les promotions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L’objectif principal de ce projet est de mettre en œuvre une démarche complète de data mining afin de réaliser une segmentation client pertinente à partir des données d’un centre commercial. Cette approche vise à extraire des connaissances exploitables à partir des données, en combinant exploration, modélisation et interprétation statistique.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 jeu de données </a:t>
            </a:r>
            <a:r>
              <a:rPr lang="en-US" dirty="0" err="1"/>
              <a:t>utilisé</a:t>
            </a:r>
            <a:r>
              <a:rPr lang="en-US" dirty="0"/>
              <a:t> </a:t>
            </a:r>
            <a:r>
              <a:rPr lang="en-US" dirty="0" err="1"/>
              <a:t>provient</a:t>
            </a:r>
            <a:r>
              <a:rPr lang="en-US" dirty="0"/>
              <a:t> de Kaggle intitule : _________________</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 jeu de données est </a:t>
            </a:r>
            <a:r>
              <a:rPr lang="en-US" dirty="0" err="1"/>
              <a:t>structuré</a:t>
            </a:r>
            <a:r>
              <a:rPr lang="en-US" dirty="0"/>
              <a:t> sous </a:t>
            </a:r>
            <a:r>
              <a:rPr lang="en-US" dirty="0" err="1"/>
              <a:t>forme</a:t>
            </a:r>
            <a:r>
              <a:rPr lang="en-US" dirty="0"/>
              <a:t> d’un tableau 5 variables </a:t>
            </a:r>
            <a:r>
              <a:rPr lang="en-US" dirty="0" err="1"/>
              <a:t>principales</a:t>
            </a:r>
            <a:r>
              <a:rPr lang="en-US" dirty="0"/>
              <a:t>. </a:t>
            </a:r>
          </a:p>
          <a:p>
            <a:r>
              <a:rPr lang="en-US" dirty="0" err="1"/>
              <a:t>Chaque</a:t>
            </a:r>
            <a:r>
              <a:rPr lang="en-US" dirty="0"/>
              <a:t> </a:t>
            </a:r>
            <a:r>
              <a:rPr lang="en-US" dirty="0" err="1"/>
              <a:t>ligne</a:t>
            </a:r>
            <a:r>
              <a:rPr lang="en-US" dirty="0"/>
              <a:t> </a:t>
            </a:r>
            <a:r>
              <a:rPr lang="en-US" dirty="0" err="1"/>
              <a:t>représente</a:t>
            </a:r>
            <a:r>
              <a:rPr lang="en-US" dirty="0"/>
              <a:t> un client unique et</a:t>
            </a:r>
          </a:p>
          <a:p>
            <a:r>
              <a:rPr lang="en-US" dirty="0"/>
              <a:t> </a:t>
            </a:r>
            <a:r>
              <a:rPr lang="en-US" dirty="0" err="1"/>
              <a:t>chaque</a:t>
            </a:r>
            <a:r>
              <a:rPr lang="en-US" dirty="0"/>
              <a:t> </a:t>
            </a:r>
            <a:r>
              <a:rPr lang="en-US" dirty="0" err="1"/>
              <a:t>colonne</a:t>
            </a:r>
            <a:endParaRPr lang="en-US" dirty="0"/>
          </a:p>
          <a:p>
            <a:r>
              <a:rPr lang="en-US" dirty="0"/>
              <a:t>correspond à </a:t>
            </a:r>
            <a:r>
              <a:rPr lang="en-US" dirty="0" err="1"/>
              <a:t>une</a:t>
            </a:r>
            <a:r>
              <a:rPr lang="en-US" dirty="0"/>
              <a:t> </a:t>
            </a:r>
            <a:r>
              <a:rPr lang="en-US" dirty="0" err="1"/>
              <a:t>caractéristique</a:t>
            </a:r>
            <a:r>
              <a:rPr lang="en-US" dirty="0"/>
              <a:t> </a:t>
            </a:r>
            <a:r>
              <a:rPr lang="en-US" dirty="0" err="1"/>
              <a:t>mesurée</a:t>
            </a:r>
            <a:r>
              <a:rPr lang="en-US" dirty="0"/>
              <a:t>. </a:t>
            </a:r>
          </a:p>
          <a:p>
            <a:r>
              <a:rPr lang="en-US" dirty="0"/>
              <a:t>Le tableau </a:t>
            </a:r>
            <a:r>
              <a:rPr lang="en-US" dirty="0" err="1"/>
              <a:t>suivant</a:t>
            </a:r>
            <a:r>
              <a:rPr lang="en-US" dirty="0"/>
              <a:t> </a:t>
            </a:r>
            <a:r>
              <a:rPr lang="en-US" dirty="0" err="1"/>
              <a:t>présente</a:t>
            </a:r>
            <a:r>
              <a:rPr lang="en-US" dirty="0"/>
              <a:t> la description de </a:t>
            </a:r>
            <a:r>
              <a:rPr lang="en-US" dirty="0" err="1"/>
              <a:t>chacune</a:t>
            </a:r>
            <a:endParaRPr lang="en-US" dirty="0"/>
          </a:p>
          <a:p>
            <a:r>
              <a:rPr lang="en-US" dirty="0"/>
              <a:t>des variables.</a:t>
            </a:r>
          </a:p>
          <a:p>
            <a:endParaRPr lang="en-US" dirty="0"/>
          </a:p>
          <a:p>
            <a:endParaRPr lang="en-US" dirty="0"/>
          </a:p>
          <a:p>
            <a:r>
              <a:rPr lang="en-US" dirty="0" err="1"/>
              <a:t>L’évaluation</a:t>
            </a:r>
            <a:r>
              <a:rPr lang="en-US" dirty="0"/>
              <a:t> de la </a:t>
            </a:r>
            <a:r>
              <a:rPr lang="en-US" dirty="0" err="1"/>
              <a:t>qualité</a:t>
            </a:r>
            <a:r>
              <a:rPr lang="en-US" dirty="0"/>
              <a:t> du jeu de données est </a:t>
            </a:r>
            <a:r>
              <a:rPr lang="en-US" dirty="0" err="1"/>
              <a:t>une</a:t>
            </a:r>
            <a:r>
              <a:rPr lang="en-US" dirty="0"/>
              <a:t> étape </a:t>
            </a:r>
            <a:r>
              <a:rPr lang="en-US" dirty="0" err="1"/>
              <a:t>essentielle</a:t>
            </a:r>
            <a:r>
              <a:rPr lang="en-US" dirty="0"/>
              <a:t> avant toute </a:t>
            </a:r>
            <a:r>
              <a:rPr lang="en-US" dirty="0" err="1"/>
              <a:t>analyse</a:t>
            </a:r>
            <a:r>
              <a:rPr lang="en-US" dirty="0"/>
              <a:t>.</a:t>
            </a:r>
          </a:p>
          <a:p>
            <a:r>
              <a:rPr lang="en-US" dirty="0" err="1"/>
              <a:t>où</a:t>
            </a:r>
            <a:r>
              <a:rPr lang="en-US" dirty="0"/>
              <a:t> on </a:t>
            </a:r>
            <a:r>
              <a:rPr lang="en-US" dirty="0" err="1"/>
              <a:t>trouve</a:t>
            </a:r>
            <a:r>
              <a:rPr lang="en-US" dirty="0"/>
              <a:t> </a:t>
            </a:r>
            <a:r>
              <a:rPr lang="en-US" dirty="0" err="1"/>
              <a:t>que</a:t>
            </a:r>
            <a:r>
              <a:rPr lang="en-US" dirty="0"/>
              <a:t> </a:t>
            </a:r>
          </a:p>
          <a:p>
            <a:endParaRPr lang="en-US" dirty="0"/>
          </a:p>
          <a:p>
            <a:r>
              <a:rPr lang="en-US" dirty="0"/>
              <a:t>• </a:t>
            </a:r>
            <a:r>
              <a:rPr lang="en-US" dirty="0" err="1"/>
              <a:t>Aucune</a:t>
            </a:r>
            <a:r>
              <a:rPr lang="en-US" dirty="0"/>
              <a:t> </a:t>
            </a:r>
            <a:r>
              <a:rPr lang="en-US" dirty="0" err="1"/>
              <a:t>valeur</a:t>
            </a:r>
            <a:r>
              <a:rPr lang="en-US" dirty="0"/>
              <a:t> </a:t>
            </a:r>
            <a:r>
              <a:rPr lang="en-US" dirty="0" err="1"/>
              <a:t>manquante</a:t>
            </a:r>
            <a:r>
              <a:rPr lang="en-US" dirty="0"/>
              <a:t> </a:t>
            </a:r>
            <a:r>
              <a:rPr lang="en-US" dirty="0" err="1"/>
              <a:t>n’est</a:t>
            </a:r>
            <a:r>
              <a:rPr lang="en-US" dirty="0"/>
              <a:t> </a:t>
            </a:r>
            <a:r>
              <a:rPr lang="en-US" dirty="0" err="1"/>
              <a:t>présente</a:t>
            </a:r>
            <a:r>
              <a:rPr lang="en-US" dirty="0"/>
              <a:t> dans le dataset </a:t>
            </a:r>
          </a:p>
          <a:p>
            <a:r>
              <a:rPr lang="en-US" dirty="0"/>
              <a:t>• </a:t>
            </a:r>
            <a:r>
              <a:rPr lang="en-US" dirty="0" err="1"/>
              <a:t>Aucune</a:t>
            </a:r>
            <a:r>
              <a:rPr lang="en-US" dirty="0"/>
              <a:t> duplication </a:t>
            </a:r>
            <a:r>
              <a:rPr lang="en-US" dirty="0" err="1"/>
              <a:t>d’observations</a:t>
            </a:r>
            <a:r>
              <a:rPr lang="en-US" dirty="0"/>
              <a:t> </a:t>
            </a:r>
            <a:r>
              <a:rPr lang="en-US" dirty="0" err="1"/>
              <a:t>n’a</a:t>
            </a:r>
            <a:r>
              <a:rPr lang="en-US" dirty="0"/>
              <a:t> </a:t>
            </a:r>
            <a:r>
              <a:rPr lang="en-US" dirty="0" err="1"/>
              <a:t>été</a:t>
            </a:r>
            <a:r>
              <a:rPr lang="en-US" dirty="0"/>
              <a:t> </a:t>
            </a:r>
            <a:r>
              <a:rPr lang="en-US" dirty="0" err="1"/>
              <a:t>détectée</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5365E33-E4DB-CD92-CEAF-A93F495DB312}"/>
              </a:ext>
            </a:extLst>
          </p:cNvPr>
          <p:cNvPicPr>
            <a:picLocks noChangeAspect="1"/>
          </p:cNvPicPr>
          <p:nvPr/>
        </p:nvPicPr>
        <p:blipFill>
          <a:blip r:embed="rId3"/>
          <a:stretch>
            <a:fillRect/>
          </a:stretch>
        </p:blipFill>
        <p:spPr>
          <a:xfrm>
            <a:off x="0" y="-132145"/>
            <a:ext cx="18422257" cy="10419145"/>
          </a:xfrm>
          <a:prstGeom prst="rect">
            <a:avLst/>
          </a:prstGeom>
        </p:spPr>
      </p:pic>
    </p:spTree>
    <p:extLst>
      <p:ext uri="{BB962C8B-B14F-4D97-AF65-F5344CB8AC3E}">
        <p14:creationId xmlns:p14="http://schemas.microsoft.com/office/powerpoint/2010/main" val="274150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031249" y="7050261"/>
            <a:ext cx="5228051" cy="2007456"/>
          </a:xfrm>
          <a:custGeom>
            <a:avLst/>
            <a:gdLst/>
            <a:ahLst/>
            <a:cxnLst/>
            <a:rect l="l" t="t" r="r" b="b"/>
            <a:pathLst>
              <a:path w="5228051" h="2007456">
                <a:moveTo>
                  <a:pt x="0" y="0"/>
                </a:moveTo>
                <a:lnTo>
                  <a:pt x="5228051" y="0"/>
                </a:lnTo>
                <a:lnTo>
                  <a:pt x="5228051" y="2007456"/>
                </a:lnTo>
                <a:lnTo>
                  <a:pt x="0" y="2007456"/>
                </a:lnTo>
                <a:lnTo>
                  <a:pt x="0" y="0"/>
                </a:lnTo>
                <a:close/>
              </a:path>
            </a:pathLst>
          </a:custGeom>
          <a:blipFill>
            <a:blip r:embed="rId3"/>
            <a:stretch>
              <a:fillRect/>
            </a:stretch>
          </a:blipFill>
        </p:spPr>
        <p:txBody>
          <a:bodyPr/>
          <a:lstStyle/>
          <a:p>
            <a:endParaRPr lang="fr-FR"/>
          </a:p>
        </p:txBody>
      </p:sp>
      <p:sp>
        <p:nvSpPr>
          <p:cNvPr id="6" name="Freeform 6"/>
          <p:cNvSpPr/>
          <p:nvPr/>
        </p:nvSpPr>
        <p:spPr>
          <a:xfrm>
            <a:off x="1191823" y="3731989"/>
            <a:ext cx="15904355" cy="2823023"/>
          </a:xfrm>
          <a:custGeom>
            <a:avLst/>
            <a:gdLst/>
            <a:ahLst/>
            <a:cxnLst/>
            <a:rect l="l" t="t" r="r" b="b"/>
            <a:pathLst>
              <a:path w="15904355" h="2823023">
                <a:moveTo>
                  <a:pt x="0" y="0"/>
                </a:moveTo>
                <a:lnTo>
                  <a:pt x="15904354" y="0"/>
                </a:lnTo>
                <a:lnTo>
                  <a:pt x="15904354" y="2823022"/>
                </a:lnTo>
                <a:lnTo>
                  <a:pt x="0" y="2823022"/>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
        <p:nvSpPr>
          <p:cNvPr id="8" name="TextBox 8"/>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9" name="TextBox 9"/>
          <p:cNvSpPr txBox="1"/>
          <p:nvPr/>
        </p:nvSpPr>
        <p:spPr>
          <a:xfrm>
            <a:off x="1681190" y="2683960"/>
            <a:ext cx="6115025" cy="581472"/>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Source des données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536047" y="3992548"/>
            <a:ext cx="3385391" cy="3385391"/>
          </a:xfrm>
          <a:custGeom>
            <a:avLst/>
            <a:gdLst/>
            <a:ahLst/>
            <a:cxnLst/>
            <a:rect l="l" t="t" r="r" b="b"/>
            <a:pathLst>
              <a:path w="3385391" h="3385391">
                <a:moveTo>
                  <a:pt x="0" y="0"/>
                </a:moveTo>
                <a:lnTo>
                  <a:pt x="3385391" y="0"/>
                </a:lnTo>
                <a:lnTo>
                  <a:pt x="3385391" y="3385391"/>
                </a:lnTo>
                <a:lnTo>
                  <a:pt x="0" y="3385391"/>
                </a:lnTo>
                <a:lnTo>
                  <a:pt x="0" y="0"/>
                </a:lnTo>
                <a:close/>
              </a:path>
            </a:pathLst>
          </a:custGeom>
          <a:blipFill>
            <a:blip r:embed="rId3"/>
            <a:stretch>
              <a:fillRect/>
            </a:stretch>
          </a:blipFill>
        </p:spPr>
        <p:txBody>
          <a:bodyPr/>
          <a:lstStyle/>
          <a:p>
            <a:endParaRPr lang="fr-FR"/>
          </a:p>
        </p:txBody>
      </p:sp>
      <p:sp>
        <p:nvSpPr>
          <p:cNvPr id="6" name="Freeform 6"/>
          <p:cNvSpPr/>
          <p:nvPr/>
        </p:nvSpPr>
        <p:spPr>
          <a:xfrm>
            <a:off x="1422608" y="3349412"/>
            <a:ext cx="13113439" cy="4671663"/>
          </a:xfrm>
          <a:custGeom>
            <a:avLst/>
            <a:gdLst/>
            <a:ahLst/>
            <a:cxnLst/>
            <a:rect l="l" t="t" r="r" b="b"/>
            <a:pathLst>
              <a:path w="13113439" h="4671663">
                <a:moveTo>
                  <a:pt x="0" y="0"/>
                </a:moveTo>
                <a:lnTo>
                  <a:pt x="13113439" y="0"/>
                </a:lnTo>
                <a:lnTo>
                  <a:pt x="13113439" y="4671663"/>
                </a:lnTo>
                <a:lnTo>
                  <a:pt x="0" y="4671663"/>
                </a:lnTo>
                <a:lnTo>
                  <a:pt x="0" y="0"/>
                </a:lnTo>
                <a:close/>
              </a:path>
            </a:pathLst>
          </a:custGeom>
          <a:blipFill>
            <a:blip r:embed="rId4"/>
            <a:stretch>
              <a:fillRect/>
            </a:stretch>
          </a:blipFill>
        </p:spPr>
        <p:txBody>
          <a:bodyPr/>
          <a:lstStyle/>
          <a:p>
            <a:endParaRPr lang="fr-FR"/>
          </a:p>
        </p:txBody>
      </p:sp>
      <p:sp>
        <p:nvSpPr>
          <p:cNvPr id="7" name="Freeform 7"/>
          <p:cNvSpPr/>
          <p:nvPr/>
        </p:nvSpPr>
        <p:spPr>
          <a:xfrm>
            <a:off x="3574055" y="8212308"/>
            <a:ext cx="1164647" cy="1164647"/>
          </a:xfrm>
          <a:custGeom>
            <a:avLst/>
            <a:gdLst/>
            <a:ahLst/>
            <a:cxnLst/>
            <a:rect l="l" t="t" r="r" b="b"/>
            <a:pathLst>
              <a:path w="1164647" h="1164647">
                <a:moveTo>
                  <a:pt x="0" y="0"/>
                </a:moveTo>
                <a:lnTo>
                  <a:pt x="1164648" y="0"/>
                </a:lnTo>
                <a:lnTo>
                  <a:pt x="1164648" y="1164647"/>
                </a:lnTo>
                <a:lnTo>
                  <a:pt x="0" y="1164647"/>
                </a:lnTo>
                <a:lnTo>
                  <a:pt x="0" y="0"/>
                </a:lnTo>
                <a:close/>
              </a:path>
            </a:pathLst>
          </a:custGeom>
          <a:blipFill>
            <a:blip r:embed="rId5"/>
            <a:stretch>
              <a:fillRect/>
            </a:stretch>
          </a:blipFill>
        </p:spPr>
        <p:txBody>
          <a:bodyPr/>
          <a:lstStyle/>
          <a:p>
            <a:endParaRPr lang="fr-FR"/>
          </a:p>
        </p:txBody>
      </p:sp>
      <p:sp>
        <p:nvSpPr>
          <p:cNvPr id="8" name="Freeform 8"/>
          <p:cNvSpPr/>
          <p:nvPr/>
        </p:nvSpPr>
        <p:spPr>
          <a:xfrm>
            <a:off x="12575196" y="8212308"/>
            <a:ext cx="1349986" cy="1349986"/>
          </a:xfrm>
          <a:custGeom>
            <a:avLst/>
            <a:gdLst/>
            <a:ahLst/>
            <a:cxnLst/>
            <a:rect l="l" t="t" r="r" b="b"/>
            <a:pathLst>
              <a:path w="1349986" h="1349986">
                <a:moveTo>
                  <a:pt x="0" y="0"/>
                </a:moveTo>
                <a:lnTo>
                  <a:pt x="1349986" y="0"/>
                </a:lnTo>
                <a:lnTo>
                  <a:pt x="1349986" y="1349986"/>
                </a:lnTo>
                <a:lnTo>
                  <a:pt x="0" y="1349986"/>
                </a:lnTo>
                <a:lnTo>
                  <a:pt x="0" y="0"/>
                </a:lnTo>
                <a:close/>
              </a:path>
            </a:pathLst>
          </a:custGeom>
          <a:blipFill>
            <a:blip r:embed="rId6"/>
            <a:stretch>
              <a:fillRect/>
            </a:stretch>
          </a:blipFill>
        </p:spPr>
        <p:txBody>
          <a:bodyPr/>
          <a:lstStyle/>
          <a:p>
            <a:endParaRPr lang="fr-FR"/>
          </a:p>
        </p:txBody>
      </p:sp>
      <p:sp>
        <p:nvSpPr>
          <p:cNvPr id="9" name="TextBox 9"/>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
        <p:nvSpPr>
          <p:cNvPr id="10" name="TextBox 10"/>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11" name="TextBox 11"/>
          <p:cNvSpPr txBox="1"/>
          <p:nvPr/>
        </p:nvSpPr>
        <p:spPr>
          <a:xfrm>
            <a:off x="1681190" y="2684026"/>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Structure des données</a:t>
            </a:r>
          </a:p>
        </p:txBody>
      </p:sp>
      <p:sp>
        <p:nvSpPr>
          <p:cNvPr id="12" name="TextBox 12"/>
          <p:cNvSpPr txBox="1"/>
          <p:nvPr/>
        </p:nvSpPr>
        <p:spPr>
          <a:xfrm>
            <a:off x="5062451" y="8388121"/>
            <a:ext cx="6903145" cy="870179"/>
          </a:xfrm>
          <a:prstGeom prst="rect">
            <a:avLst/>
          </a:prstGeom>
        </p:spPr>
        <p:txBody>
          <a:bodyPr lIns="0" tIns="0" rIns="0" bIns="0" rtlCol="0" anchor="t">
            <a:spAutoFit/>
          </a:bodyPr>
          <a:lstStyle/>
          <a:p>
            <a:pPr algn="ctr">
              <a:lnSpc>
                <a:spcPts val="3483"/>
              </a:lnSpc>
              <a:spcBef>
                <a:spcPct val="0"/>
              </a:spcBef>
            </a:pPr>
            <a:r>
              <a:rPr lang="en-US" sz="2799" b="1">
                <a:solidFill>
                  <a:srgbClr val="000000"/>
                </a:solidFill>
                <a:latin typeface="Open Sans Bold"/>
                <a:ea typeface="Open Sans Bold"/>
                <a:cs typeface="Open Sans Bold"/>
                <a:sym typeface="Open Sans Bold"/>
              </a:rPr>
              <a:t>Ce dataset est propre</a:t>
            </a:r>
          </a:p>
          <a:p>
            <a:pPr algn="ctr">
              <a:lnSpc>
                <a:spcPts val="3483"/>
              </a:lnSpc>
              <a:spcBef>
                <a:spcPct val="0"/>
              </a:spcBef>
            </a:pPr>
            <a:r>
              <a:rPr lang="en-US" sz="2799" b="1">
                <a:solidFill>
                  <a:srgbClr val="000000"/>
                </a:solidFill>
                <a:latin typeface="Open Sans Bold"/>
                <a:ea typeface="Open Sans Bold"/>
                <a:cs typeface="Open Sans Bold"/>
                <a:sym typeface="Open Sans Bold"/>
              </a:rPr>
              <a:t> sans valeurs manquantes ni doublons.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3197" y="2144944"/>
            <a:ext cx="9261283" cy="7715106"/>
          </a:xfrm>
          <a:custGeom>
            <a:avLst/>
            <a:gdLst/>
            <a:ahLst/>
            <a:cxnLst/>
            <a:rect l="l" t="t" r="r" b="b"/>
            <a:pathLst>
              <a:path w="9261283" h="7715106">
                <a:moveTo>
                  <a:pt x="0" y="0"/>
                </a:moveTo>
                <a:lnTo>
                  <a:pt x="9261282" y="0"/>
                </a:lnTo>
                <a:lnTo>
                  <a:pt x="9261282" y="7715106"/>
                </a:lnTo>
                <a:lnTo>
                  <a:pt x="0" y="7715106"/>
                </a:lnTo>
                <a:lnTo>
                  <a:pt x="0" y="0"/>
                </a:lnTo>
                <a:close/>
              </a:path>
            </a:pathLst>
          </a:custGeom>
          <a:blipFill>
            <a:blip r:embed="rId3"/>
            <a:stretch>
              <a:fillRect/>
            </a:stretch>
          </a:blipFill>
        </p:spPr>
        <p:txBody>
          <a:bodyPr/>
          <a:lstStyle/>
          <a:p>
            <a:endParaRPr lang="fr-FR"/>
          </a:p>
        </p:txBody>
      </p:sp>
      <p:sp>
        <p:nvSpPr>
          <p:cNvPr id="6" name="Freeform 6"/>
          <p:cNvSpPr/>
          <p:nvPr/>
        </p:nvSpPr>
        <p:spPr>
          <a:xfrm>
            <a:off x="1028700" y="4097061"/>
            <a:ext cx="8413577" cy="2092877"/>
          </a:xfrm>
          <a:custGeom>
            <a:avLst/>
            <a:gdLst/>
            <a:ahLst/>
            <a:cxnLst/>
            <a:rect l="l" t="t" r="r" b="b"/>
            <a:pathLst>
              <a:path w="8413577" h="2092877">
                <a:moveTo>
                  <a:pt x="0" y="0"/>
                </a:moveTo>
                <a:lnTo>
                  <a:pt x="8413577" y="0"/>
                </a:lnTo>
                <a:lnTo>
                  <a:pt x="8413577" y="2092878"/>
                </a:lnTo>
                <a:lnTo>
                  <a:pt x="0" y="2092878"/>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919853" y="296934"/>
            <a:ext cx="13616194" cy="854109"/>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 DU DATASET</a:t>
            </a:r>
          </a:p>
        </p:txBody>
      </p:sp>
      <p:sp>
        <p:nvSpPr>
          <p:cNvPr id="8" name="TextBox 8"/>
          <p:cNvSpPr txBox="1"/>
          <p:nvPr/>
        </p:nvSpPr>
        <p:spPr>
          <a:xfrm>
            <a:off x="1028700" y="2684026"/>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9" name="TextBox 9"/>
          <p:cNvSpPr txBox="1"/>
          <p:nvPr/>
        </p:nvSpPr>
        <p:spPr>
          <a:xfrm>
            <a:off x="1681190" y="2684026"/>
            <a:ext cx="6115025" cy="581406"/>
          </a:xfrm>
          <a:prstGeom prst="rect">
            <a:avLst/>
          </a:prstGeom>
        </p:spPr>
        <p:txBody>
          <a:bodyPr lIns="0" tIns="0" rIns="0" bIns="0" rtlCol="0" anchor="t">
            <a:spAutoFit/>
          </a:bodyPr>
          <a:lstStyle/>
          <a:p>
            <a:pPr marL="0" lvl="0" indent="0" algn="l">
              <a:lnSpc>
                <a:spcPts val="4601"/>
              </a:lnSpc>
            </a:pPr>
            <a:r>
              <a:rPr lang="en-US" sz="3899" b="1" spc="-77" dirty="0" err="1">
                <a:solidFill>
                  <a:srgbClr val="002250"/>
                </a:solidFill>
                <a:latin typeface="League Spartan"/>
                <a:ea typeface="League Spartan"/>
                <a:cs typeface="League Spartan"/>
                <a:sym typeface="League Spartan"/>
              </a:rPr>
              <a:t>Statistiques</a:t>
            </a:r>
            <a:r>
              <a:rPr lang="en-US" sz="3899" b="1" spc="-77" dirty="0">
                <a:solidFill>
                  <a:srgbClr val="002250"/>
                </a:solidFill>
                <a:latin typeface="League Spartan"/>
                <a:ea typeface="League Spartan"/>
                <a:cs typeface="League Spartan"/>
                <a:sym typeface="League Spartan"/>
              </a:rPr>
              <a:t> descriptives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4299185" cy="1520416"/>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EDA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9853" y="3222841"/>
            <a:ext cx="8398367" cy="4871125"/>
          </a:xfrm>
          <a:custGeom>
            <a:avLst/>
            <a:gdLst/>
            <a:ahLst/>
            <a:cxnLst/>
            <a:rect l="l" t="t" r="r" b="b"/>
            <a:pathLst>
              <a:path w="8398367" h="4871125">
                <a:moveTo>
                  <a:pt x="0" y="0"/>
                </a:moveTo>
                <a:lnTo>
                  <a:pt x="8398367" y="0"/>
                </a:lnTo>
                <a:lnTo>
                  <a:pt x="8398367" y="4871124"/>
                </a:lnTo>
                <a:lnTo>
                  <a:pt x="0" y="4871124"/>
                </a:lnTo>
                <a:lnTo>
                  <a:pt x="0" y="0"/>
                </a:lnTo>
                <a:close/>
              </a:path>
            </a:pathLst>
          </a:custGeom>
          <a:blipFill>
            <a:blip r:embed="rId3"/>
            <a:stretch>
              <a:fillRect b="-167823"/>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univariée</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8" name="TextBox 8"/>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BoxPlot &amp; Violin</a:t>
            </a:r>
          </a:p>
        </p:txBody>
      </p:sp>
      <p:sp>
        <p:nvSpPr>
          <p:cNvPr id="9" name="Freeform 9"/>
          <p:cNvSpPr/>
          <p:nvPr/>
        </p:nvSpPr>
        <p:spPr>
          <a:xfrm>
            <a:off x="9740552" y="2088985"/>
            <a:ext cx="8222859" cy="7880477"/>
          </a:xfrm>
          <a:custGeom>
            <a:avLst/>
            <a:gdLst/>
            <a:ahLst/>
            <a:cxnLst/>
            <a:rect l="l" t="t" r="r" b="b"/>
            <a:pathLst>
              <a:path w="8222859" h="7880477">
                <a:moveTo>
                  <a:pt x="0" y="0"/>
                </a:moveTo>
                <a:lnTo>
                  <a:pt x="8222859" y="0"/>
                </a:lnTo>
                <a:lnTo>
                  <a:pt x="8222859" y="7880477"/>
                </a:lnTo>
                <a:lnTo>
                  <a:pt x="0" y="7880477"/>
                </a:lnTo>
                <a:lnTo>
                  <a:pt x="0" y="0"/>
                </a:lnTo>
                <a:close/>
              </a:path>
            </a:pathLst>
          </a:custGeom>
          <a:blipFill>
            <a:blip r:embed="rId3"/>
            <a:stretch>
              <a:fillRect l="-850" t="-63468"/>
            </a:stretch>
          </a:blipFill>
        </p:spPr>
        <p:txBody>
          <a:bodyPr/>
          <a:lstStyle/>
          <a:p>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9853" y="3222841"/>
            <a:ext cx="17100355" cy="5108731"/>
          </a:xfrm>
          <a:custGeom>
            <a:avLst/>
            <a:gdLst/>
            <a:ahLst/>
            <a:cxnLst/>
            <a:rect l="l" t="t" r="r" b="b"/>
            <a:pathLst>
              <a:path w="17100355" h="5108731">
                <a:moveTo>
                  <a:pt x="0" y="0"/>
                </a:moveTo>
                <a:lnTo>
                  <a:pt x="17100355" y="0"/>
                </a:lnTo>
                <a:lnTo>
                  <a:pt x="17100355" y="5108731"/>
                </a:lnTo>
                <a:lnTo>
                  <a:pt x="0" y="5108731"/>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univariée</a:t>
            </a:r>
          </a:p>
        </p:txBody>
      </p:sp>
      <p:sp>
        <p:nvSpPr>
          <p:cNvPr id="7" name="TextBox 7"/>
          <p:cNvSpPr txBox="1"/>
          <p:nvPr/>
        </p:nvSpPr>
        <p:spPr>
          <a:xfrm>
            <a:off x="919853" y="2098510"/>
            <a:ext cx="273447"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8" name="TextBox 8"/>
          <p:cNvSpPr txBox="1"/>
          <p:nvPr/>
        </p:nvSpPr>
        <p:spPr>
          <a:xfrm>
            <a:off x="1572344" y="2098510"/>
            <a:ext cx="757165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Numeric variable distribution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93300" y="3222841"/>
            <a:ext cx="16761920" cy="6264767"/>
          </a:xfrm>
          <a:custGeom>
            <a:avLst/>
            <a:gdLst/>
            <a:ahLst/>
            <a:cxnLst/>
            <a:rect l="l" t="t" r="r" b="b"/>
            <a:pathLst>
              <a:path w="16761920" h="6264767">
                <a:moveTo>
                  <a:pt x="0" y="0"/>
                </a:moveTo>
                <a:lnTo>
                  <a:pt x="16761920" y="0"/>
                </a:lnTo>
                <a:lnTo>
                  <a:pt x="16761920" y="6264767"/>
                </a:lnTo>
                <a:lnTo>
                  <a:pt x="0" y="6264767"/>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univariée</a:t>
            </a:r>
          </a:p>
        </p:txBody>
      </p:sp>
      <p:sp>
        <p:nvSpPr>
          <p:cNvPr id="7" name="TextBox 7"/>
          <p:cNvSpPr txBox="1"/>
          <p:nvPr/>
        </p:nvSpPr>
        <p:spPr>
          <a:xfrm>
            <a:off x="919853" y="2098510"/>
            <a:ext cx="273447"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8" name="TextBox 8"/>
          <p:cNvSpPr txBox="1"/>
          <p:nvPr/>
        </p:nvSpPr>
        <p:spPr>
          <a:xfrm>
            <a:off x="1572344" y="2098510"/>
            <a:ext cx="757165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Male &amp; Female distribution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744272" y="2889025"/>
            <a:ext cx="15686956" cy="7196391"/>
          </a:xfrm>
          <a:custGeom>
            <a:avLst/>
            <a:gdLst/>
            <a:ahLst/>
            <a:cxnLst/>
            <a:rect l="l" t="t" r="r" b="b"/>
            <a:pathLst>
              <a:path w="15686956" h="7196391">
                <a:moveTo>
                  <a:pt x="0" y="0"/>
                </a:moveTo>
                <a:lnTo>
                  <a:pt x="15686957" y="0"/>
                </a:lnTo>
                <a:lnTo>
                  <a:pt x="15686957" y="7196391"/>
                </a:lnTo>
                <a:lnTo>
                  <a:pt x="0" y="7196391"/>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bivariée</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8" name="TextBox 8"/>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scatterplot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9853" y="2910311"/>
            <a:ext cx="16715656" cy="7158085"/>
          </a:xfrm>
          <a:custGeom>
            <a:avLst/>
            <a:gdLst/>
            <a:ahLst/>
            <a:cxnLst/>
            <a:rect l="l" t="t" r="r" b="b"/>
            <a:pathLst>
              <a:path w="16715656" h="7158085">
                <a:moveTo>
                  <a:pt x="0" y="0"/>
                </a:moveTo>
                <a:lnTo>
                  <a:pt x="16715657" y="0"/>
                </a:lnTo>
                <a:lnTo>
                  <a:pt x="16715657" y="7158085"/>
                </a:lnTo>
                <a:lnTo>
                  <a:pt x="0" y="7158085"/>
                </a:lnTo>
                <a:lnTo>
                  <a:pt x="0" y="0"/>
                </a:lnTo>
                <a:close/>
              </a:path>
            </a:pathLst>
          </a:custGeom>
          <a:blipFill>
            <a:blip r:embed="rId3"/>
            <a:stretch>
              <a:fillRect t="-2457" b="-2457"/>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Analyse bivariée</a:t>
            </a:r>
          </a:p>
        </p:txBody>
      </p:sp>
      <p:sp>
        <p:nvSpPr>
          <p:cNvPr id="7" name="TextBox 7"/>
          <p:cNvSpPr txBox="1"/>
          <p:nvPr/>
        </p:nvSpPr>
        <p:spPr>
          <a:xfrm>
            <a:off x="919853" y="209851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8" name="TextBox 8"/>
          <p:cNvSpPr txBox="1"/>
          <p:nvPr/>
        </p:nvSpPr>
        <p:spPr>
          <a:xfrm>
            <a:off x="1572344" y="2098510"/>
            <a:ext cx="6115025"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Clustring Naturel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20741" y="1856473"/>
            <a:ext cx="12846518" cy="8430527"/>
          </a:xfrm>
          <a:custGeom>
            <a:avLst/>
            <a:gdLst/>
            <a:ahLst/>
            <a:cxnLst/>
            <a:rect l="l" t="t" r="r" b="b"/>
            <a:pathLst>
              <a:path w="12846518" h="8430527">
                <a:moveTo>
                  <a:pt x="0" y="0"/>
                </a:moveTo>
                <a:lnTo>
                  <a:pt x="12846518" y="0"/>
                </a:lnTo>
                <a:lnTo>
                  <a:pt x="12846518" y="8430527"/>
                </a:lnTo>
                <a:lnTo>
                  <a:pt x="0" y="8430527"/>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Corrélations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201704"/>
            <a:ext cx="14299185" cy="1520416"/>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4299185" cy="1520416"/>
          </a:xfrm>
          <a:prstGeom prst="rect">
            <a:avLst/>
          </a:prstGeom>
        </p:spPr>
        <p:txBody>
          <a:bodyPr lIns="0" tIns="0" rIns="0" bIns="0" rtlCol="0" anchor="t">
            <a:spAutoFit/>
          </a:bodyPr>
          <a:lstStyle/>
          <a:p>
            <a:pPr algn="ctr">
              <a:lnSpc>
                <a:spcPts val="11734"/>
              </a:lnSpc>
            </a:pPr>
            <a:r>
              <a:rPr lang="en-US" sz="10572" b="1" dirty="0" err="1">
                <a:solidFill>
                  <a:srgbClr val="FFFFFF"/>
                </a:solidFill>
                <a:latin typeface="Montserrat Ultra-Bold"/>
                <a:ea typeface="Montserrat Ultra-Bold"/>
                <a:cs typeface="Montserrat Ultra-Bold"/>
                <a:sym typeface="Montserrat Ultra-Bold"/>
              </a:rPr>
              <a:t>Discrétisation</a:t>
            </a:r>
            <a:r>
              <a:rPr lang="en-US" sz="10572" b="1" dirty="0">
                <a:solidFill>
                  <a:srgbClr val="FFFFFF"/>
                </a:solidFill>
                <a:latin typeface="Montserrat Ultra-Bold"/>
                <a:ea typeface="Montserrat Ultra-Bold"/>
                <a:cs typeface="Montserrat Ultra-Bold"/>
                <a:sym typeface="Montserrat Ultra-Bold"/>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504874" y="1738181"/>
            <a:ext cx="14754426" cy="8268281"/>
          </a:xfrm>
          <a:custGeom>
            <a:avLst/>
            <a:gdLst/>
            <a:ahLst/>
            <a:cxnLst/>
            <a:rect l="l" t="t" r="r" b="b"/>
            <a:pathLst>
              <a:path w="14754426" h="8268281">
                <a:moveTo>
                  <a:pt x="0" y="0"/>
                </a:moveTo>
                <a:lnTo>
                  <a:pt x="14754426" y="0"/>
                </a:lnTo>
                <a:lnTo>
                  <a:pt x="14754426" y="8268281"/>
                </a:lnTo>
                <a:lnTo>
                  <a:pt x="0" y="8268281"/>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905388" y="1543194"/>
            <a:ext cx="13125548" cy="8475844"/>
          </a:xfrm>
          <a:custGeom>
            <a:avLst/>
            <a:gdLst/>
            <a:ahLst/>
            <a:cxnLst/>
            <a:rect l="l" t="t" r="r" b="b"/>
            <a:pathLst>
              <a:path w="13125548" h="8475844">
                <a:moveTo>
                  <a:pt x="0" y="0"/>
                </a:moveTo>
                <a:lnTo>
                  <a:pt x="13125549" y="0"/>
                </a:lnTo>
                <a:lnTo>
                  <a:pt x="13125549" y="8475844"/>
                </a:lnTo>
                <a:lnTo>
                  <a:pt x="0" y="8475844"/>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793988" y="1543194"/>
            <a:ext cx="12286623" cy="9015310"/>
          </a:xfrm>
          <a:custGeom>
            <a:avLst/>
            <a:gdLst/>
            <a:ahLst/>
            <a:cxnLst/>
            <a:rect l="l" t="t" r="r" b="b"/>
            <a:pathLst>
              <a:path w="12286623" h="9015310">
                <a:moveTo>
                  <a:pt x="0" y="0"/>
                </a:moveTo>
                <a:lnTo>
                  <a:pt x="12286623" y="0"/>
                </a:lnTo>
                <a:lnTo>
                  <a:pt x="12286623" y="9015310"/>
                </a:lnTo>
                <a:lnTo>
                  <a:pt x="0" y="9015310"/>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Revenu annuel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607611" y="1588238"/>
            <a:ext cx="11855212" cy="8698762"/>
          </a:xfrm>
          <a:custGeom>
            <a:avLst/>
            <a:gdLst/>
            <a:ahLst/>
            <a:cxnLst/>
            <a:rect l="l" t="t" r="r" b="b"/>
            <a:pathLst>
              <a:path w="11855212" h="8698762">
                <a:moveTo>
                  <a:pt x="0" y="0"/>
                </a:moveTo>
                <a:lnTo>
                  <a:pt x="11855212" y="0"/>
                </a:lnTo>
                <a:lnTo>
                  <a:pt x="11855212" y="8698762"/>
                </a:lnTo>
                <a:lnTo>
                  <a:pt x="0" y="8698762"/>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Score de dépense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4299185" cy="1520416"/>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Prétraitement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00879" y="2132314"/>
            <a:ext cx="14686241" cy="7125986"/>
          </a:xfrm>
          <a:custGeom>
            <a:avLst/>
            <a:gdLst/>
            <a:ahLst/>
            <a:cxnLst/>
            <a:rect l="l" t="t" r="r" b="b"/>
            <a:pathLst>
              <a:path w="14686241" h="7125986">
                <a:moveTo>
                  <a:pt x="0" y="0"/>
                </a:moveTo>
                <a:lnTo>
                  <a:pt x="14686242" y="0"/>
                </a:lnTo>
                <a:lnTo>
                  <a:pt x="14686242" y="7125986"/>
                </a:lnTo>
                <a:lnTo>
                  <a:pt x="0" y="7125986"/>
                </a:lnTo>
                <a:lnTo>
                  <a:pt x="0" y="0"/>
                </a:lnTo>
                <a:close/>
              </a:path>
            </a:pathLst>
          </a:custGeom>
          <a:blipFill>
            <a:blip r:embed="rId3"/>
            <a:stretch>
              <a:fillRect t="-25026"/>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LABEL ENCODING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3148021"/>
            <a:ext cx="14299185" cy="4491021"/>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Scaling</a:t>
            </a:r>
          </a:p>
          <a:p>
            <a:pPr algn="ctr">
              <a:lnSpc>
                <a:spcPts val="11734"/>
              </a:lnSpc>
            </a:pPr>
            <a:r>
              <a:rPr lang="en-US" sz="10572" b="1">
                <a:solidFill>
                  <a:srgbClr val="FFFFFF"/>
                </a:solidFill>
                <a:latin typeface="Montserrat Ultra-Bold"/>
                <a:ea typeface="Montserrat Ultra-Bold"/>
                <a:cs typeface="Montserrat Ultra-Bold"/>
                <a:sym typeface="Montserrat Ultra-Bold"/>
              </a:rPr>
              <a:t>&amp; </a:t>
            </a:r>
          </a:p>
          <a:p>
            <a:pPr algn="ctr">
              <a:lnSpc>
                <a:spcPts val="11734"/>
              </a:lnSpc>
            </a:pPr>
            <a:r>
              <a:rPr lang="en-US" sz="10572" b="1">
                <a:solidFill>
                  <a:srgbClr val="FFFFFF"/>
                </a:solidFill>
                <a:latin typeface="Montserrat Ultra-Bold"/>
                <a:ea typeface="Montserrat Ultra-Bold"/>
                <a:cs typeface="Montserrat Ultra-Bold"/>
                <a:sym typeface="Montserrat Ultra-Bold"/>
              </a:rPr>
              <a:t>Standarisation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3A60"/>
        </a:solidFill>
        <a:effectLst/>
      </p:bgPr>
    </p:bg>
    <p:spTree>
      <p:nvGrpSpPr>
        <p:cNvPr id="1" name=""/>
        <p:cNvGrpSpPr/>
        <p:nvPr/>
      </p:nvGrpSpPr>
      <p:grpSpPr>
        <a:xfrm>
          <a:off x="0" y="0"/>
          <a:ext cx="0" cy="0"/>
          <a:chOff x="0" y="0"/>
          <a:chExt cx="0" cy="0"/>
        </a:xfrm>
      </p:grpSpPr>
      <p:sp>
        <p:nvSpPr>
          <p:cNvPr id="2" name="Freeform 2"/>
          <p:cNvSpPr/>
          <p:nvPr/>
        </p:nvSpPr>
        <p:spPr>
          <a:xfrm>
            <a:off x="2790310" y="1569549"/>
            <a:ext cx="12707381" cy="7147902"/>
          </a:xfrm>
          <a:custGeom>
            <a:avLst/>
            <a:gdLst/>
            <a:ahLst/>
            <a:cxnLst/>
            <a:rect l="l" t="t" r="r" b="b"/>
            <a:pathLst>
              <a:path w="12707381" h="7147902">
                <a:moveTo>
                  <a:pt x="0" y="0"/>
                </a:moveTo>
                <a:lnTo>
                  <a:pt x="12707380" y="0"/>
                </a:lnTo>
                <a:lnTo>
                  <a:pt x="12707380" y="7147902"/>
                </a:lnTo>
                <a:lnTo>
                  <a:pt x="0" y="7147902"/>
                </a:lnTo>
                <a:lnTo>
                  <a:pt x="0" y="0"/>
                </a:lnTo>
                <a:close/>
              </a:path>
            </a:pathLst>
          </a:custGeom>
          <a:blipFill>
            <a:blip r:embed="rId3"/>
            <a:stretch>
              <a:fillRect/>
            </a:stretch>
          </a:blipFill>
        </p:spPr>
        <p:txBody>
          <a:bodyPr/>
          <a:lstStyle/>
          <a:p>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3A60"/>
        </a:solidFill>
        <a:effectLst/>
      </p:bgPr>
    </p:bg>
    <p:spTree>
      <p:nvGrpSpPr>
        <p:cNvPr id="1" name=""/>
        <p:cNvGrpSpPr/>
        <p:nvPr/>
      </p:nvGrpSpPr>
      <p:grpSpPr>
        <a:xfrm>
          <a:off x="0" y="0"/>
          <a:ext cx="0" cy="0"/>
          <a:chOff x="0" y="0"/>
          <a:chExt cx="0" cy="0"/>
        </a:xfrm>
      </p:grpSpPr>
      <p:sp>
        <p:nvSpPr>
          <p:cNvPr id="2" name="Freeform 2"/>
          <p:cNvSpPr/>
          <p:nvPr/>
        </p:nvSpPr>
        <p:spPr>
          <a:xfrm>
            <a:off x="2790310" y="1569549"/>
            <a:ext cx="12707381" cy="7147902"/>
          </a:xfrm>
          <a:custGeom>
            <a:avLst/>
            <a:gdLst/>
            <a:ahLst/>
            <a:cxnLst/>
            <a:rect l="l" t="t" r="r" b="b"/>
            <a:pathLst>
              <a:path w="12707381" h="7147902">
                <a:moveTo>
                  <a:pt x="0" y="0"/>
                </a:moveTo>
                <a:lnTo>
                  <a:pt x="12707380" y="0"/>
                </a:lnTo>
                <a:lnTo>
                  <a:pt x="12707380" y="7147902"/>
                </a:lnTo>
                <a:lnTo>
                  <a:pt x="0" y="7147902"/>
                </a:lnTo>
                <a:lnTo>
                  <a:pt x="0" y="0"/>
                </a:lnTo>
                <a:close/>
              </a:path>
            </a:pathLst>
          </a:custGeom>
          <a:blipFill>
            <a:blip r:embed="rId3"/>
            <a:stretch>
              <a:fillRect/>
            </a:stretch>
          </a:blipFill>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698795" y="1543194"/>
            <a:ext cx="8890410" cy="8808327"/>
          </a:xfrm>
          <a:custGeom>
            <a:avLst/>
            <a:gdLst/>
            <a:ahLst/>
            <a:cxnLst/>
            <a:rect l="l" t="t" r="r" b="b"/>
            <a:pathLst>
              <a:path w="8890410" h="8808327">
                <a:moveTo>
                  <a:pt x="0" y="0"/>
                </a:moveTo>
                <a:lnTo>
                  <a:pt x="8890410" y="0"/>
                </a:lnTo>
                <a:lnTo>
                  <a:pt x="8890410" y="8808327"/>
                </a:lnTo>
                <a:lnTo>
                  <a:pt x="0" y="8808327"/>
                </a:lnTo>
                <a:lnTo>
                  <a:pt x="0" y="0"/>
                </a:lnTo>
                <a:close/>
              </a:path>
            </a:pathLst>
          </a:custGeom>
          <a:blipFill>
            <a:blip r:embed="rId3"/>
            <a:stretch>
              <a:fillRect r="-2665" b="-10826"/>
            </a:stretch>
          </a:blipFill>
        </p:spPr>
        <p:txBody>
          <a:bodyPr/>
          <a:lstStyle/>
          <a:p>
            <a:endParaRPr lang="fr-FR"/>
          </a:p>
        </p:txBody>
      </p:sp>
      <p:sp>
        <p:nvSpPr>
          <p:cNvPr id="6" name="Freeform 6"/>
          <p:cNvSpPr/>
          <p:nvPr/>
        </p:nvSpPr>
        <p:spPr>
          <a:xfrm>
            <a:off x="13921166" y="4572542"/>
            <a:ext cx="3882574" cy="3882574"/>
          </a:xfrm>
          <a:custGeom>
            <a:avLst/>
            <a:gdLst/>
            <a:ahLst/>
            <a:cxnLst/>
            <a:rect l="l" t="t" r="r" b="b"/>
            <a:pathLst>
              <a:path w="3882574" h="3882574">
                <a:moveTo>
                  <a:pt x="0" y="0"/>
                </a:moveTo>
                <a:lnTo>
                  <a:pt x="3882574" y="0"/>
                </a:lnTo>
                <a:lnTo>
                  <a:pt x="3882574" y="3882574"/>
                </a:lnTo>
                <a:lnTo>
                  <a:pt x="0" y="3882574"/>
                </a:lnTo>
                <a:lnTo>
                  <a:pt x="0" y="0"/>
                </a:lnTo>
                <a:close/>
              </a:path>
            </a:pathLst>
          </a:custGeom>
          <a:blipFill>
            <a:blip r:embed="rId4"/>
            <a:stretch>
              <a:fillRect/>
            </a:stretch>
          </a:blipFill>
        </p:spPr>
        <p:txBody>
          <a:bodyPr/>
          <a:lstStyle/>
          <a:p>
            <a:endParaRPr lang="fr-FR"/>
          </a:p>
        </p:txBody>
      </p:sp>
      <p:sp>
        <p:nvSpPr>
          <p:cNvPr id="7" name="Freeform 7"/>
          <p:cNvSpPr/>
          <p:nvPr/>
        </p:nvSpPr>
        <p:spPr>
          <a:xfrm>
            <a:off x="719270" y="4765626"/>
            <a:ext cx="3510733" cy="3510733"/>
          </a:xfrm>
          <a:custGeom>
            <a:avLst/>
            <a:gdLst/>
            <a:ahLst/>
            <a:cxnLst/>
            <a:rect l="l" t="t" r="r" b="b"/>
            <a:pathLst>
              <a:path w="3510733" h="3510733">
                <a:moveTo>
                  <a:pt x="0" y="0"/>
                </a:moveTo>
                <a:lnTo>
                  <a:pt x="3510733" y="0"/>
                </a:lnTo>
                <a:lnTo>
                  <a:pt x="3510733" y="3510734"/>
                </a:lnTo>
                <a:lnTo>
                  <a:pt x="0" y="3510734"/>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55"/>
            <a:ext cx="14299185" cy="1520416"/>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Modélisation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91696" y="2343235"/>
            <a:ext cx="13709924" cy="5600529"/>
          </a:xfrm>
          <a:custGeom>
            <a:avLst/>
            <a:gdLst/>
            <a:ahLst/>
            <a:cxnLst/>
            <a:rect l="l" t="t" r="r" b="b"/>
            <a:pathLst>
              <a:path w="13709924" h="5600529">
                <a:moveTo>
                  <a:pt x="0" y="0"/>
                </a:moveTo>
                <a:lnTo>
                  <a:pt x="13709924" y="0"/>
                </a:lnTo>
                <a:lnTo>
                  <a:pt x="13709924" y="5600530"/>
                </a:lnTo>
                <a:lnTo>
                  <a:pt x="0" y="5600530"/>
                </a:lnTo>
                <a:lnTo>
                  <a:pt x="0" y="0"/>
                </a:lnTo>
                <a:close/>
              </a:path>
            </a:pathLst>
          </a:custGeom>
          <a:blipFill>
            <a:blip r:embed="rId3"/>
            <a:stretch>
              <a:fillRect r="-1671" b="-34016"/>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Model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318526" y="1926192"/>
            <a:ext cx="14281715" cy="7819239"/>
          </a:xfrm>
          <a:custGeom>
            <a:avLst/>
            <a:gdLst/>
            <a:ahLst/>
            <a:cxnLst/>
            <a:rect l="l" t="t" r="r" b="b"/>
            <a:pathLst>
              <a:path w="14281715" h="7819239">
                <a:moveTo>
                  <a:pt x="0" y="0"/>
                </a:moveTo>
                <a:lnTo>
                  <a:pt x="14281715" y="0"/>
                </a:lnTo>
                <a:lnTo>
                  <a:pt x="14281715" y="7819239"/>
                </a:lnTo>
                <a:lnTo>
                  <a:pt x="0" y="781923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Elbow Method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55"/>
            <a:ext cx="14299185" cy="1520416"/>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Evaluation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95386" y="1796051"/>
            <a:ext cx="14030348" cy="7892071"/>
          </a:xfrm>
          <a:custGeom>
            <a:avLst/>
            <a:gdLst/>
            <a:ahLst/>
            <a:cxnLst/>
            <a:rect l="l" t="t" r="r" b="b"/>
            <a:pathLst>
              <a:path w="14030348" h="7892071">
                <a:moveTo>
                  <a:pt x="0" y="0"/>
                </a:moveTo>
                <a:lnTo>
                  <a:pt x="14030348" y="0"/>
                </a:lnTo>
                <a:lnTo>
                  <a:pt x="14030348" y="7892070"/>
                </a:lnTo>
                <a:lnTo>
                  <a:pt x="0" y="7892070"/>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Silhouette Score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82881" y="1829742"/>
            <a:ext cx="13036725" cy="8191996"/>
          </a:xfrm>
          <a:custGeom>
            <a:avLst/>
            <a:gdLst/>
            <a:ahLst/>
            <a:cxnLst/>
            <a:rect l="l" t="t" r="r" b="b"/>
            <a:pathLst>
              <a:path w="13036725" h="8191996">
                <a:moveTo>
                  <a:pt x="0" y="0"/>
                </a:moveTo>
                <a:lnTo>
                  <a:pt x="13036725" y="0"/>
                </a:lnTo>
                <a:lnTo>
                  <a:pt x="13036725" y="8191996"/>
                </a:lnTo>
                <a:lnTo>
                  <a:pt x="0" y="8191996"/>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Results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2352327" y="3148021"/>
            <a:ext cx="14299185" cy="4491021"/>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Visualisation </a:t>
            </a:r>
          </a:p>
          <a:p>
            <a:pPr algn="ctr">
              <a:lnSpc>
                <a:spcPts val="11734"/>
              </a:lnSpc>
            </a:pPr>
            <a:r>
              <a:rPr lang="en-US" sz="10572" b="1">
                <a:solidFill>
                  <a:srgbClr val="FFFFFF"/>
                </a:solidFill>
                <a:latin typeface="Montserrat Ultra-Bold"/>
                <a:ea typeface="Montserrat Ultra-Bold"/>
                <a:cs typeface="Montserrat Ultra-Bold"/>
                <a:sym typeface="Montserrat Ultra-Bold"/>
              </a:rPr>
              <a:t>&amp;</a:t>
            </a:r>
          </a:p>
          <a:p>
            <a:pPr algn="ctr">
              <a:lnSpc>
                <a:spcPts val="11734"/>
              </a:lnSpc>
            </a:pPr>
            <a:r>
              <a:rPr lang="en-US" sz="10572" b="1">
                <a:solidFill>
                  <a:srgbClr val="FFFFFF"/>
                </a:solidFill>
                <a:latin typeface="Montserrat Ultra-Bold"/>
                <a:ea typeface="Montserrat Ultra-Bold"/>
                <a:cs typeface="Montserrat Ultra-Bold"/>
                <a:sym typeface="Montserrat Ultra-Bold"/>
              </a:rPr>
              <a:t> Interprétation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0690" y="1543194"/>
            <a:ext cx="11103246" cy="8743806"/>
          </a:xfrm>
          <a:custGeom>
            <a:avLst/>
            <a:gdLst/>
            <a:ahLst/>
            <a:cxnLst/>
            <a:rect l="l" t="t" r="r" b="b"/>
            <a:pathLst>
              <a:path w="11103246" h="8743806">
                <a:moveTo>
                  <a:pt x="0" y="0"/>
                </a:moveTo>
                <a:lnTo>
                  <a:pt x="11103246" y="0"/>
                </a:lnTo>
                <a:lnTo>
                  <a:pt x="11103246" y="8743806"/>
                </a:lnTo>
                <a:lnTo>
                  <a:pt x="0" y="8743806"/>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3D - PLOT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Interpretation</a:t>
            </a:r>
          </a:p>
        </p:txBody>
      </p:sp>
      <p:pic>
        <p:nvPicPr>
          <p:cNvPr id="8" name="Image 7">
            <a:extLst>
              <a:ext uri="{FF2B5EF4-FFF2-40B4-BE49-F238E27FC236}">
                <a16:creationId xmlns:a16="http://schemas.microsoft.com/office/drawing/2014/main" id="{706F36C4-18E2-180C-505E-8165A05C1885}"/>
              </a:ext>
            </a:extLst>
          </p:cNvPr>
          <p:cNvPicPr>
            <a:picLocks noChangeAspect="1"/>
          </p:cNvPicPr>
          <p:nvPr/>
        </p:nvPicPr>
        <p:blipFill>
          <a:blip r:embed="rId3"/>
          <a:stretch>
            <a:fillRect/>
          </a:stretch>
        </p:blipFill>
        <p:spPr>
          <a:xfrm>
            <a:off x="1752600" y="1852828"/>
            <a:ext cx="14401801" cy="74492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E5D94-C87B-898A-C1A7-D7E6CFBA104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DA9C11-739B-DCEF-4103-985070445EBD}"/>
              </a:ext>
            </a:extLst>
          </p:cNvPr>
          <p:cNvGrpSpPr/>
          <p:nvPr/>
        </p:nvGrpSpPr>
        <p:grpSpPr>
          <a:xfrm>
            <a:off x="0" y="0"/>
            <a:ext cx="18288000" cy="1543194"/>
            <a:chOff x="0" y="0"/>
            <a:chExt cx="4816593" cy="406438"/>
          </a:xfrm>
        </p:grpSpPr>
        <p:sp>
          <p:nvSpPr>
            <p:cNvPr id="3" name="Freeform 3">
              <a:extLst>
                <a:ext uri="{FF2B5EF4-FFF2-40B4-BE49-F238E27FC236}">
                  <a16:creationId xmlns:a16="http://schemas.microsoft.com/office/drawing/2014/main" id="{F847525E-175E-3578-BA3C-40D64A29592A}"/>
                </a:ext>
              </a:extLst>
            </p:cNvPr>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a:extLst>
                <a:ext uri="{FF2B5EF4-FFF2-40B4-BE49-F238E27FC236}">
                  <a16:creationId xmlns:a16="http://schemas.microsoft.com/office/drawing/2014/main" id="{86B84762-2F09-6889-4179-4DD88AE1541F}"/>
                </a:ext>
              </a:extLst>
            </p:cNvPr>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DAF072AD-F493-F31B-6ADD-60B8517A5BED}"/>
              </a:ext>
            </a:extLst>
          </p:cNvPr>
          <p:cNvSpPr txBox="1"/>
          <p:nvPr/>
        </p:nvSpPr>
        <p:spPr>
          <a:xfrm>
            <a:off x="919853" y="296934"/>
            <a:ext cx="13616194" cy="1763303"/>
          </a:xfrm>
          <a:prstGeom prst="rect">
            <a:avLst/>
          </a:prstGeom>
        </p:spPr>
        <p:txBody>
          <a:bodyPr lIns="0" tIns="0" rIns="0" bIns="0" rtlCol="0" anchor="t">
            <a:spAutoFit/>
          </a:bodyPr>
          <a:lstStyle/>
          <a:p>
            <a:pPr>
              <a:lnSpc>
                <a:spcPts val="6999"/>
              </a:lnSpc>
            </a:pPr>
            <a:r>
              <a:rPr lang="en-US" sz="4999" b="1" spc="99" dirty="0">
                <a:solidFill>
                  <a:srgbClr val="FFFFFF"/>
                </a:solidFill>
                <a:latin typeface="Garet Bold"/>
                <a:ea typeface="Garet Bold"/>
                <a:cs typeface="Garet Bold"/>
                <a:sym typeface="Garet Bold"/>
              </a:rPr>
              <a:t>OUTILS UTILISES</a:t>
            </a:r>
          </a:p>
          <a:p>
            <a:pPr algn="l">
              <a:lnSpc>
                <a:spcPts val="6999"/>
              </a:lnSpc>
            </a:pPr>
            <a:endParaRPr lang="en-US" sz="4999" b="1" spc="99" dirty="0">
              <a:solidFill>
                <a:srgbClr val="FFFFFF"/>
              </a:solidFill>
              <a:latin typeface="Garet Bold"/>
              <a:ea typeface="Garet Bold"/>
              <a:cs typeface="Garet Bold"/>
              <a:sym typeface="Garet Bold"/>
            </a:endParaRPr>
          </a:p>
        </p:txBody>
      </p:sp>
      <p:pic>
        <p:nvPicPr>
          <p:cNvPr id="9" name="Image 8" descr="Une image contenant texte, capture d’écran, Police, Graphique&#10;&#10;Le contenu généré par l’IA peut être incorrect.">
            <a:extLst>
              <a:ext uri="{FF2B5EF4-FFF2-40B4-BE49-F238E27FC236}">
                <a16:creationId xmlns:a16="http://schemas.microsoft.com/office/drawing/2014/main" id="{4AEAA5C0-1488-0823-EBE8-5A01B6FE3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238500"/>
            <a:ext cx="14173849" cy="4387896"/>
          </a:xfrm>
          <a:prstGeom prst="rect">
            <a:avLst/>
          </a:prstGeom>
        </p:spPr>
      </p:pic>
    </p:spTree>
    <p:extLst>
      <p:ext uri="{BB962C8B-B14F-4D97-AF65-F5344CB8AC3E}">
        <p14:creationId xmlns:p14="http://schemas.microsoft.com/office/powerpoint/2010/main" val="603529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278243" y="3549551"/>
            <a:ext cx="4899276" cy="3623338"/>
          </a:xfrm>
          <a:custGeom>
            <a:avLst/>
            <a:gdLst/>
            <a:ahLst/>
            <a:cxnLst/>
            <a:rect l="l" t="t" r="r" b="b"/>
            <a:pathLst>
              <a:path w="4899276" h="3623338">
                <a:moveTo>
                  <a:pt x="0" y="0"/>
                </a:moveTo>
                <a:lnTo>
                  <a:pt x="4899276" y="0"/>
                </a:lnTo>
                <a:lnTo>
                  <a:pt x="4899276" y="3623338"/>
                </a:lnTo>
                <a:lnTo>
                  <a:pt x="0" y="3623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6912296" y="966533"/>
            <a:ext cx="2419875" cy="897469"/>
          </a:xfrm>
          <a:prstGeom prst="rect">
            <a:avLst/>
          </a:prstGeom>
        </p:spPr>
        <p:txBody>
          <a:bodyPr lIns="0" tIns="0" rIns="0" bIns="0" rtlCol="0" anchor="t">
            <a:spAutoFit/>
          </a:bodyPr>
          <a:lstStyle/>
          <a:p>
            <a:pPr algn="l">
              <a:lnSpc>
                <a:spcPts val="7113"/>
              </a:lnSpc>
            </a:pPr>
            <a:r>
              <a:rPr lang="en-US" sz="5718" b="1">
                <a:solidFill>
                  <a:srgbClr val="2D2261"/>
                </a:solidFill>
                <a:latin typeface="Red Hat Display Bold"/>
                <a:ea typeface="Red Hat Display Bold"/>
                <a:cs typeface="Red Hat Display Bold"/>
                <a:sym typeface="Red Hat Display Bold"/>
              </a:rPr>
              <a:t>Plan</a:t>
            </a:r>
          </a:p>
        </p:txBody>
      </p:sp>
      <p:sp>
        <p:nvSpPr>
          <p:cNvPr id="4" name="Freeform 4"/>
          <p:cNvSpPr/>
          <p:nvPr/>
        </p:nvSpPr>
        <p:spPr>
          <a:xfrm rot="715246">
            <a:off x="12993540" y="-2095015"/>
            <a:ext cx="6727323" cy="4586811"/>
          </a:xfrm>
          <a:custGeom>
            <a:avLst/>
            <a:gdLst/>
            <a:ahLst/>
            <a:cxnLst/>
            <a:rect l="l" t="t" r="r" b="b"/>
            <a:pathLst>
              <a:path w="6727323" h="4586811">
                <a:moveTo>
                  <a:pt x="0" y="0"/>
                </a:moveTo>
                <a:lnTo>
                  <a:pt x="6727323" y="0"/>
                </a:lnTo>
                <a:lnTo>
                  <a:pt x="6727323" y="4586812"/>
                </a:lnTo>
                <a:lnTo>
                  <a:pt x="0" y="458681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Freeform 5"/>
          <p:cNvSpPr/>
          <p:nvPr/>
        </p:nvSpPr>
        <p:spPr>
          <a:xfrm rot="635325">
            <a:off x="-2421096" y="8051051"/>
            <a:ext cx="7907020" cy="6699403"/>
          </a:xfrm>
          <a:custGeom>
            <a:avLst/>
            <a:gdLst/>
            <a:ahLst/>
            <a:cxnLst/>
            <a:rect l="l" t="t" r="r" b="b"/>
            <a:pathLst>
              <a:path w="7907020" h="6699403">
                <a:moveTo>
                  <a:pt x="0" y="0"/>
                </a:moveTo>
                <a:lnTo>
                  <a:pt x="7907021" y="0"/>
                </a:lnTo>
                <a:lnTo>
                  <a:pt x="7907021" y="6699402"/>
                </a:lnTo>
                <a:lnTo>
                  <a:pt x="0" y="669940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Freeform 6"/>
          <p:cNvSpPr/>
          <p:nvPr/>
        </p:nvSpPr>
        <p:spPr>
          <a:xfrm rot="-226878">
            <a:off x="-267547" y="148087"/>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7" name="Freeform 7"/>
          <p:cNvSpPr/>
          <p:nvPr/>
        </p:nvSpPr>
        <p:spPr>
          <a:xfrm rot="1175026">
            <a:off x="16376299" y="7891685"/>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grpSp>
        <p:nvGrpSpPr>
          <p:cNvPr id="8" name="Group 8"/>
          <p:cNvGrpSpPr/>
          <p:nvPr/>
        </p:nvGrpSpPr>
        <p:grpSpPr>
          <a:xfrm>
            <a:off x="6889886" y="2388136"/>
            <a:ext cx="969409" cy="969409"/>
            <a:chOff x="0" y="0"/>
            <a:chExt cx="812800" cy="812800"/>
          </a:xfrm>
        </p:grpSpPr>
        <p:sp>
          <p:nvSpPr>
            <p:cNvPr id="9" name="Freeform 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0" name="TextBox 1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11" name="Group 11"/>
          <p:cNvGrpSpPr/>
          <p:nvPr/>
        </p:nvGrpSpPr>
        <p:grpSpPr>
          <a:xfrm>
            <a:off x="6889886" y="3569082"/>
            <a:ext cx="969409" cy="969409"/>
            <a:chOff x="0" y="0"/>
            <a:chExt cx="812800" cy="812800"/>
          </a:xfrm>
        </p:grpSpPr>
        <p:sp>
          <p:nvSpPr>
            <p:cNvPr id="12" name="Freeform 1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3" name="TextBox 1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14" name="Group 14"/>
          <p:cNvGrpSpPr/>
          <p:nvPr/>
        </p:nvGrpSpPr>
        <p:grpSpPr>
          <a:xfrm>
            <a:off x="6912296" y="4748041"/>
            <a:ext cx="969409" cy="969409"/>
            <a:chOff x="0" y="0"/>
            <a:chExt cx="812800" cy="812800"/>
          </a:xfrm>
        </p:grpSpPr>
        <p:sp>
          <p:nvSpPr>
            <p:cNvPr id="15" name="Freeform 15"/>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6" name="TextBox 16"/>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17" name="Group 17"/>
          <p:cNvGrpSpPr/>
          <p:nvPr/>
        </p:nvGrpSpPr>
        <p:grpSpPr>
          <a:xfrm>
            <a:off x="6912296" y="5928987"/>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0" name="Group 20"/>
          <p:cNvGrpSpPr/>
          <p:nvPr/>
        </p:nvGrpSpPr>
        <p:grpSpPr>
          <a:xfrm>
            <a:off x="6912296" y="7109933"/>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sp>
        <p:nvSpPr>
          <p:cNvPr id="23" name="TextBox 23"/>
          <p:cNvSpPr txBox="1"/>
          <p:nvPr/>
        </p:nvSpPr>
        <p:spPr>
          <a:xfrm>
            <a:off x="8078597" y="2637891"/>
            <a:ext cx="7351823" cy="422275"/>
          </a:xfrm>
          <a:prstGeom prst="rect">
            <a:avLst/>
          </a:prstGeom>
        </p:spPr>
        <p:txBody>
          <a:bodyPr lIns="0" tIns="0" rIns="0" bIns="0" rtlCol="0" anchor="t">
            <a:spAutoFit/>
          </a:bodyPr>
          <a:lstStyle/>
          <a:p>
            <a:pPr algn="l">
              <a:lnSpc>
                <a:spcPts val="3499"/>
              </a:lnSpc>
            </a:pPr>
            <a:r>
              <a:rPr lang="en-US" sz="2499" dirty="0">
                <a:solidFill>
                  <a:srgbClr val="000000"/>
                </a:solidFill>
                <a:latin typeface="Garet"/>
                <a:ea typeface="Garet"/>
                <a:cs typeface="Garet"/>
                <a:sym typeface="Garet"/>
              </a:rPr>
              <a:t>Business Understanding</a:t>
            </a:r>
          </a:p>
        </p:txBody>
      </p:sp>
      <p:sp>
        <p:nvSpPr>
          <p:cNvPr id="24" name="TextBox 24"/>
          <p:cNvSpPr txBox="1"/>
          <p:nvPr/>
        </p:nvSpPr>
        <p:spPr>
          <a:xfrm>
            <a:off x="8078597" y="3818837"/>
            <a:ext cx="7351823" cy="432811"/>
          </a:xfrm>
          <a:prstGeom prst="rect">
            <a:avLst/>
          </a:prstGeom>
        </p:spPr>
        <p:txBody>
          <a:bodyPr lIns="0" tIns="0" rIns="0" bIns="0" rtlCol="0" anchor="t">
            <a:spAutoFit/>
          </a:bodyPr>
          <a:lstStyle/>
          <a:p>
            <a:pPr>
              <a:lnSpc>
                <a:spcPts val="3499"/>
              </a:lnSpc>
            </a:pPr>
            <a:r>
              <a:rPr lang="en-US" sz="2499" dirty="0">
                <a:solidFill>
                  <a:srgbClr val="000000"/>
                </a:solidFill>
                <a:latin typeface="Garet"/>
                <a:ea typeface="Garet"/>
                <a:cs typeface="Garet"/>
                <a:sym typeface="Garet"/>
              </a:rPr>
              <a:t>Data Understanding</a:t>
            </a:r>
          </a:p>
        </p:txBody>
      </p:sp>
      <p:sp>
        <p:nvSpPr>
          <p:cNvPr id="25" name="TextBox 25"/>
          <p:cNvSpPr txBox="1"/>
          <p:nvPr/>
        </p:nvSpPr>
        <p:spPr>
          <a:xfrm>
            <a:off x="8101007" y="4997795"/>
            <a:ext cx="7351823" cy="432811"/>
          </a:xfrm>
          <a:prstGeom prst="rect">
            <a:avLst/>
          </a:prstGeom>
        </p:spPr>
        <p:txBody>
          <a:bodyPr lIns="0" tIns="0" rIns="0" bIns="0" rtlCol="0" anchor="t">
            <a:spAutoFit/>
          </a:bodyPr>
          <a:lstStyle/>
          <a:p>
            <a:pPr>
              <a:lnSpc>
                <a:spcPts val="3499"/>
              </a:lnSpc>
            </a:pPr>
            <a:r>
              <a:rPr lang="en-US" sz="2499" dirty="0">
                <a:solidFill>
                  <a:srgbClr val="000000"/>
                </a:solidFill>
                <a:latin typeface="Garet"/>
                <a:ea typeface="Garet"/>
                <a:cs typeface="Garet"/>
                <a:sym typeface="Garet"/>
              </a:rPr>
              <a:t>EDA</a:t>
            </a:r>
          </a:p>
        </p:txBody>
      </p:sp>
      <p:sp>
        <p:nvSpPr>
          <p:cNvPr id="26" name="TextBox 26"/>
          <p:cNvSpPr txBox="1"/>
          <p:nvPr/>
        </p:nvSpPr>
        <p:spPr>
          <a:xfrm>
            <a:off x="8101007" y="6178741"/>
            <a:ext cx="7351823" cy="432811"/>
          </a:xfrm>
          <a:prstGeom prst="rect">
            <a:avLst/>
          </a:prstGeom>
        </p:spPr>
        <p:txBody>
          <a:bodyPr lIns="0" tIns="0" rIns="0" bIns="0" rtlCol="0" anchor="t">
            <a:spAutoFit/>
          </a:bodyPr>
          <a:lstStyle/>
          <a:p>
            <a:pPr>
              <a:lnSpc>
                <a:spcPts val="3499"/>
              </a:lnSpc>
            </a:pPr>
            <a:r>
              <a:rPr lang="en-US" sz="2499" dirty="0" err="1">
                <a:solidFill>
                  <a:srgbClr val="000000"/>
                </a:solidFill>
                <a:latin typeface="Garet"/>
                <a:ea typeface="Garet"/>
                <a:cs typeface="Garet"/>
                <a:sym typeface="Garet"/>
              </a:rPr>
              <a:t>Modélisation</a:t>
            </a:r>
            <a:endParaRPr lang="en-US" sz="2499" dirty="0">
              <a:solidFill>
                <a:srgbClr val="000000"/>
              </a:solidFill>
              <a:latin typeface="Garet"/>
              <a:ea typeface="Garet"/>
              <a:cs typeface="Garet"/>
              <a:sym typeface="Garet"/>
            </a:endParaRPr>
          </a:p>
        </p:txBody>
      </p:sp>
      <p:sp>
        <p:nvSpPr>
          <p:cNvPr id="27" name="TextBox 27"/>
          <p:cNvSpPr txBox="1"/>
          <p:nvPr/>
        </p:nvSpPr>
        <p:spPr>
          <a:xfrm>
            <a:off x="8101007" y="7359687"/>
            <a:ext cx="7351823" cy="881652"/>
          </a:xfrm>
          <a:prstGeom prst="rect">
            <a:avLst/>
          </a:prstGeom>
        </p:spPr>
        <p:txBody>
          <a:bodyPr lIns="0" tIns="0" rIns="0" bIns="0" rtlCol="0" anchor="t">
            <a:spAutoFit/>
          </a:bodyPr>
          <a:lstStyle/>
          <a:p>
            <a:pPr>
              <a:lnSpc>
                <a:spcPts val="3499"/>
              </a:lnSpc>
            </a:pPr>
            <a:r>
              <a:rPr lang="en-US" sz="2499" dirty="0">
                <a:solidFill>
                  <a:srgbClr val="000000"/>
                </a:solidFill>
                <a:latin typeface="Garet"/>
                <a:ea typeface="Garet"/>
                <a:cs typeface="Garet"/>
                <a:sym typeface="Garet"/>
              </a:rPr>
              <a:t>Evaluation</a:t>
            </a:r>
          </a:p>
          <a:p>
            <a:pPr>
              <a:lnSpc>
                <a:spcPts val="3499"/>
              </a:lnSpc>
            </a:pPr>
            <a:endParaRPr lang="en-US" sz="2499" dirty="0">
              <a:solidFill>
                <a:srgbClr val="000000"/>
              </a:solidFill>
              <a:latin typeface="Garet"/>
              <a:ea typeface="Garet"/>
              <a:cs typeface="Garet"/>
              <a:sym typeface="Garet"/>
            </a:endParaRPr>
          </a:p>
        </p:txBody>
      </p:sp>
      <p:grpSp>
        <p:nvGrpSpPr>
          <p:cNvPr id="28" name="Group 28"/>
          <p:cNvGrpSpPr/>
          <p:nvPr/>
        </p:nvGrpSpPr>
        <p:grpSpPr>
          <a:xfrm>
            <a:off x="6912296" y="8288891"/>
            <a:ext cx="969409" cy="969409"/>
            <a:chOff x="0" y="0"/>
            <a:chExt cx="812800" cy="812800"/>
          </a:xfrm>
        </p:grpSpPr>
        <p:sp>
          <p:nvSpPr>
            <p:cNvPr id="29" name="Freeform 2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BA7FD"/>
            </a:solidFill>
          </p:spPr>
          <p:txBody>
            <a:bodyPr/>
            <a:lstStyle/>
            <a:p>
              <a:endParaRPr lang="fr-FR"/>
            </a:p>
          </p:txBody>
        </p:sp>
        <p:sp>
          <p:nvSpPr>
            <p:cNvPr id="30" name="TextBox 3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sp>
        <p:nvSpPr>
          <p:cNvPr id="31" name="TextBox 31"/>
          <p:cNvSpPr txBox="1"/>
          <p:nvPr/>
        </p:nvSpPr>
        <p:spPr>
          <a:xfrm>
            <a:off x="8101007" y="8538646"/>
            <a:ext cx="7351823" cy="432811"/>
          </a:xfrm>
          <a:prstGeom prst="rect">
            <a:avLst/>
          </a:prstGeom>
        </p:spPr>
        <p:txBody>
          <a:bodyPr lIns="0" tIns="0" rIns="0" bIns="0" rtlCol="0" anchor="t">
            <a:spAutoFit/>
          </a:bodyPr>
          <a:lstStyle/>
          <a:p>
            <a:pPr algn="l">
              <a:lnSpc>
                <a:spcPts val="3499"/>
              </a:lnSpc>
            </a:pPr>
            <a:r>
              <a:rPr lang="en-US" sz="2499" dirty="0">
                <a:solidFill>
                  <a:srgbClr val="000000"/>
                </a:solidFill>
                <a:latin typeface="Garet"/>
                <a:ea typeface="Garet"/>
                <a:cs typeface="Garet"/>
                <a:sym typeface="Garet"/>
              </a:rPr>
              <a:t>Conclusion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66D56-CF40-6C2F-58C6-19186D05A6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3AB13C6-6418-8DED-7E5F-88A6EBBE9AA0}"/>
              </a:ext>
            </a:extLst>
          </p:cNvPr>
          <p:cNvGrpSpPr/>
          <p:nvPr/>
        </p:nvGrpSpPr>
        <p:grpSpPr>
          <a:xfrm>
            <a:off x="0" y="0"/>
            <a:ext cx="18288000" cy="1543194"/>
            <a:chOff x="0" y="0"/>
            <a:chExt cx="4816593" cy="406438"/>
          </a:xfrm>
        </p:grpSpPr>
        <p:sp>
          <p:nvSpPr>
            <p:cNvPr id="3" name="Freeform 3">
              <a:extLst>
                <a:ext uri="{FF2B5EF4-FFF2-40B4-BE49-F238E27FC236}">
                  <a16:creationId xmlns:a16="http://schemas.microsoft.com/office/drawing/2014/main" id="{54086D78-279E-90C0-778F-0B8A5F05F578}"/>
                </a:ext>
              </a:extLst>
            </p:cNvPr>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a:extLst>
                <a:ext uri="{FF2B5EF4-FFF2-40B4-BE49-F238E27FC236}">
                  <a16:creationId xmlns:a16="http://schemas.microsoft.com/office/drawing/2014/main" id="{99F65BC0-F6CD-7446-18B6-C0C650CF43BF}"/>
                </a:ext>
              </a:extLst>
            </p:cNvPr>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4BD9239E-E1F2-CF5B-F879-69715A0136E8}"/>
              </a:ext>
            </a:extLst>
          </p:cNvPr>
          <p:cNvSpPr txBox="1"/>
          <p:nvPr/>
        </p:nvSpPr>
        <p:spPr>
          <a:xfrm>
            <a:off x="919853" y="296934"/>
            <a:ext cx="13616194" cy="1763303"/>
          </a:xfrm>
          <a:prstGeom prst="rect">
            <a:avLst/>
          </a:prstGeom>
        </p:spPr>
        <p:txBody>
          <a:bodyPr lIns="0" tIns="0" rIns="0" bIns="0" rtlCol="0" anchor="t">
            <a:spAutoFit/>
          </a:bodyPr>
          <a:lstStyle/>
          <a:p>
            <a:pPr>
              <a:lnSpc>
                <a:spcPts val="6999"/>
              </a:lnSpc>
            </a:pPr>
            <a:r>
              <a:rPr lang="en-US" sz="4999" b="1" spc="99" dirty="0">
                <a:solidFill>
                  <a:srgbClr val="FFFFFF"/>
                </a:solidFill>
                <a:latin typeface="Garet Bold"/>
                <a:ea typeface="Garet Bold"/>
                <a:cs typeface="Garet Bold"/>
                <a:sym typeface="Garet Bold"/>
              </a:rPr>
              <a:t>Deployment</a:t>
            </a:r>
          </a:p>
          <a:p>
            <a:pPr algn="l">
              <a:lnSpc>
                <a:spcPts val="6999"/>
              </a:lnSpc>
            </a:pPr>
            <a:endParaRPr lang="en-US" sz="4999" b="1" spc="99" dirty="0">
              <a:solidFill>
                <a:srgbClr val="FFFFFF"/>
              </a:solidFill>
              <a:latin typeface="Garet Bold"/>
              <a:ea typeface="Garet Bold"/>
              <a:cs typeface="Garet Bold"/>
              <a:sym typeface="Garet Bold"/>
            </a:endParaRPr>
          </a:p>
        </p:txBody>
      </p:sp>
      <p:pic>
        <p:nvPicPr>
          <p:cNvPr id="7" name="Image 6">
            <a:extLst>
              <a:ext uri="{FF2B5EF4-FFF2-40B4-BE49-F238E27FC236}">
                <a16:creationId xmlns:a16="http://schemas.microsoft.com/office/drawing/2014/main" id="{7289314E-0DC3-D8E9-EAB3-B69C1F247684}"/>
              </a:ext>
            </a:extLst>
          </p:cNvPr>
          <p:cNvPicPr>
            <a:picLocks noChangeAspect="1"/>
          </p:cNvPicPr>
          <p:nvPr/>
        </p:nvPicPr>
        <p:blipFill>
          <a:blip r:embed="rId3"/>
          <a:stretch>
            <a:fillRect/>
          </a:stretch>
        </p:blipFill>
        <p:spPr>
          <a:xfrm>
            <a:off x="9296400" y="1823293"/>
            <a:ext cx="7582958" cy="7897327"/>
          </a:xfrm>
          <a:prstGeom prst="rect">
            <a:avLst/>
          </a:prstGeom>
        </p:spPr>
      </p:pic>
      <p:pic>
        <p:nvPicPr>
          <p:cNvPr id="1026" name="Picture 2" descr="Brand • Streamlit">
            <a:extLst>
              <a:ext uri="{FF2B5EF4-FFF2-40B4-BE49-F238E27FC236}">
                <a16:creationId xmlns:a16="http://schemas.microsoft.com/office/drawing/2014/main" id="{F1A8DBF7-DB3B-F81F-C061-AE729F796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705100"/>
            <a:ext cx="7563029" cy="44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58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16644"/>
            <a:ext cx="14299185" cy="1529912"/>
          </a:xfrm>
          <a:prstGeom prst="rect">
            <a:avLst/>
          </a:prstGeom>
        </p:spPr>
        <p:txBody>
          <a:bodyPr lIns="0" tIns="0" rIns="0" bIns="0" rtlCol="0" anchor="t">
            <a:spAutoFit/>
          </a:bodyPr>
          <a:lstStyle/>
          <a:p>
            <a:pPr algn="ctr">
              <a:lnSpc>
                <a:spcPts val="11734"/>
              </a:lnSpc>
            </a:pPr>
            <a:r>
              <a:rPr lang="en-US" sz="10572" b="1">
                <a:solidFill>
                  <a:srgbClr val="FFFFFF"/>
                </a:solidFill>
                <a:latin typeface="Open Sans Ultra-Bold"/>
                <a:ea typeface="Open Sans Ultra-Bold"/>
                <a:cs typeface="Open Sans Ultra-Bold"/>
                <a:sym typeface="Open Sans Ultra-Bold"/>
              </a:rPr>
              <a:t>Conclusion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14268953" y="-2153588"/>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p:nvPr/>
        </p:nvGrpSpPr>
        <p:grpSpPr>
          <a:xfrm>
            <a:off x="16043725" y="8042725"/>
            <a:ext cx="1215575" cy="12155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8" name="TextBox 8"/>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9" name="Freeform 9"/>
          <p:cNvSpPr/>
          <p:nvPr/>
        </p:nvSpPr>
        <p:spPr>
          <a:xfrm>
            <a:off x="7605314" y="6562789"/>
            <a:ext cx="3077372" cy="2959873"/>
          </a:xfrm>
          <a:custGeom>
            <a:avLst/>
            <a:gdLst/>
            <a:ahLst/>
            <a:cxnLst/>
            <a:rect l="l" t="t" r="r" b="b"/>
            <a:pathLst>
              <a:path w="3077372" h="2959873">
                <a:moveTo>
                  <a:pt x="0" y="0"/>
                </a:moveTo>
                <a:lnTo>
                  <a:pt x="3077372" y="0"/>
                </a:lnTo>
                <a:lnTo>
                  <a:pt x="3077372" y="2959872"/>
                </a:lnTo>
                <a:lnTo>
                  <a:pt x="0" y="2959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TextBox 10"/>
          <p:cNvSpPr txBox="1"/>
          <p:nvPr/>
        </p:nvSpPr>
        <p:spPr>
          <a:xfrm>
            <a:off x="1994407" y="2596547"/>
            <a:ext cx="14299185" cy="3015185"/>
          </a:xfrm>
          <a:prstGeom prst="rect">
            <a:avLst/>
          </a:prstGeom>
        </p:spPr>
        <p:txBody>
          <a:bodyPr lIns="0" tIns="0" rIns="0" bIns="0" rtlCol="0" anchor="t">
            <a:spAutoFit/>
          </a:bodyPr>
          <a:lstStyle/>
          <a:p>
            <a:pPr algn="ctr">
              <a:lnSpc>
                <a:spcPts val="11734"/>
              </a:lnSpc>
            </a:pPr>
            <a:r>
              <a:rPr lang="en-US" sz="10572" b="1">
                <a:solidFill>
                  <a:srgbClr val="FFFFFF"/>
                </a:solidFill>
                <a:latin typeface="Open Sans Ultra-Bold"/>
                <a:ea typeface="Open Sans Ultra-Bold"/>
                <a:cs typeface="Open Sans Ultra-Bold"/>
                <a:sym typeface="Open Sans Ultra-Bold"/>
              </a:rPr>
              <a:t>MRCI DE VOTRE ATTENTION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2940895"/>
            <a:ext cx="14299185" cy="3005719"/>
          </a:xfrm>
          <a:prstGeom prst="rect">
            <a:avLst/>
          </a:prstGeom>
        </p:spPr>
        <p:txBody>
          <a:bodyPr lIns="0" tIns="0" rIns="0" bIns="0" rtlCol="0" anchor="t">
            <a:spAutoFit/>
          </a:bodyPr>
          <a:lstStyle/>
          <a:p>
            <a:pPr algn="ctr">
              <a:lnSpc>
                <a:spcPts val="11734"/>
              </a:lnSpc>
            </a:pPr>
            <a:r>
              <a:rPr lang="en-US" sz="10572" b="1">
                <a:solidFill>
                  <a:srgbClr val="FFFFFF"/>
                </a:solidFill>
                <a:latin typeface="Montserrat Ultra-Bold"/>
                <a:ea typeface="Montserrat Ultra-Bold"/>
                <a:cs typeface="Montserrat Ultra-Bold"/>
                <a:sym typeface="Montserrat Ultra-Bold"/>
              </a:rPr>
              <a:t>Business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84669" y="7815813"/>
            <a:ext cx="915323" cy="80965"/>
            <a:chOff x="0" y="0"/>
            <a:chExt cx="241073" cy="21324"/>
          </a:xfrm>
        </p:grpSpPr>
        <p:sp>
          <p:nvSpPr>
            <p:cNvPr id="6" name="Freeform 6"/>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7" name="TextBox 7"/>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373501" y="7815813"/>
            <a:ext cx="915323" cy="80965"/>
            <a:chOff x="0" y="0"/>
            <a:chExt cx="241073" cy="21324"/>
          </a:xfrm>
        </p:grpSpPr>
        <p:sp>
          <p:nvSpPr>
            <p:cNvPr id="9" name="Freeform 9"/>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0" name="TextBox 10"/>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37102" y="7815813"/>
            <a:ext cx="915323" cy="80965"/>
            <a:chOff x="0" y="0"/>
            <a:chExt cx="241073" cy="21324"/>
          </a:xfrm>
        </p:grpSpPr>
        <p:sp>
          <p:nvSpPr>
            <p:cNvPr id="12" name="Freeform 12"/>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002250"/>
            </a:solidFill>
          </p:spPr>
          <p:txBody>
            <a:bodyPr/>
            <a:lstStyle/>
            <a:p>
              <a:endParaRPr lang="fr-FR"/>
            </a:p>
          </p:txBody>
        </p:sp>
        <p:sp>
          <p:nvSpPr>
            <p:cNvPr id="13" name="TextBox 13"/>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496441" y="4728461"/>
            <a:ext cx="2091779" cy="2091779"/>
          </a:xfrm>
          <a:custGeom>
            <a:avLst/>
            <a:gdLst/>
            <a:ahLst/>
            <a:cxnLst/>
            <a:rect l="l" t="t" r="r" b="b"/>
            <a:pathLst>
              <a:path w="2091779" h="2091779">
                <a:moveTo>
                  <a:pt x="0" y="0"/>
                </a:moveTo>
                <a:lnTo>
                  <a:pt x="2091779" y="0"/>
                </a:lnTo>
                <a:lnTo>
                  <a:pt x="2091779" y="2091778"/>
                </a:lnTo>
                <a:lnTo>
                  <a:pt x="0" y="2091778"/>
                </a:lnTo>
                <a:lnTo>
                  <a:pt x="0" y="0"/>
                </a:lnTo>
                <a:close/>
              </a:path>
            </a:pathLst>
          </a:custGeom>
          <a:blipFill>
            <a:blip r:embed="rId3"/>
            <a:stretch>
              <a:fillRect/>
            </a:stretch>
          </a:blipFill>
        </p:spPr>
        <p:txBody>
          <a:bodyPr/>
          <a:lstStyle/>
          <a:p>
            <a:endParaRPr lang="fr-FR"/>
          </a:p>
        </p:txBody>
      </p:sp>
      <p:sp>
        <p:nvSpPr>
          <p:cNvPr id="15" name="Freeform 15"/>
          <p:cNvSpPr/>
          <p:nvPr/>
        </p:nvSpPr>
        <p:spPr>
          <a:xfrm>
            <a:off x="7727950" y="4598404"/>
            <a:ext cx="2221836" cy="2221836"/>
          </a:xfrm>
          <a:custGeom>
            <a:avLst/>
            <a:gdLst/>
            <a:ahLst/>
            <a:cxnLst/>
            <a:rect l="l" t="t" r="r" b="b"/>
            <a:pathLst>
              <a:path w="2221836" h="2221836">
                <a:moveTo>
                  <a:pt x="0" y="0"/>
                </a:moveTo>
                <a:lnTo>
                  <a:pt x="2221836" y="0"/>
                </a:lnTo>
                <a:lnTo>
                  <a:pt x="2221836" y="2221835"/>
                </a:lnTo>
                <a:lnTo>
                  <a:pt x="0" y="2221835"/>
                </a:lnTo>
                <a:lnTo>
                  <a:pt x="0" y="0"/>
                </a:lnTo>
                <a:close/>
              </a:path>
            </a:pathLst>
          </a:custGeom>
          <a:blipFill>
            <a:blip r:embed="rId4"/>
            <a:stretch>
              <a:fillRect/>
            </a:stretch>
          </a:blipFill>
        </p:spPr>
        <p:txBody>
          <a:bodyPr/>
          <a:lstStyle/>
          <a:p>
            <a:endParaRPr lang="fr-FR"/>
          </a:p>
        </p:txBody>
      </p:sp>
      <p:sp>
        <p:nvSpPr>
          <p:cNvPr id="16" name="Freeform 16"/>
          <p:cNvSpPr/>
          <p:nvPr/>
        </p:nvSpPr>
        <p:spPr>
          <a:xfrm>
            <a:off x="12051406" y="4486253"/>
            <a:ext cx="2576194" cy="2576194"/>
          </a:xfrm>
          <a:custGeom>
            <a:avLst/>
            <a:gdLst/>
            <a:ahLst/>
            <a:cxnLst/>
            <a:rect l="l" t="t" r="r" b="b"/>
            <a:pathLst>
              <a:path w="2576194" h="2576194">
                <a:moveTo>
                  <a:pt x="0" y="0"/>
                </a:moveTo>
                <a:lnTo>
                  <a:pt x="2576194" y="0"/>
                </a:lnTo>
                <a:lnTo>
                  <a:pt x="2576194" y="2576194"/>
                </a:lnTo>
                <a:lnTo>
                  <a:pt x="0" y="2576194"/>
                </a:lnTo>
                <a:lnTo>
                  <a:pt x="0" y="0"/>
                </a:lnTo>
                <a:close/>
              </a:path>
            </a:pathLst>
          </a:custGeom>
          <a:blipFill>
            <a:blip r:embed="rId5"/>
            <a:stretch>
              <a:fillRect/>
            </a:stretch>
          </a:blipFill>
        </p:spPr>
        <p:txBody>
          <a:bodyPr/>
          <a:lstStyle/>
          <a:p>
            <a:endParaRPr lang="fr-FR"/>
          </a:p>
        </p:txBody>
      </p:sp>
      <p:sp>
        <p:nvSpPr>
          <p:cNvPr id="17" name="TextBox 17"/>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BUSINESS UNDERSTANDING</a:t>
            </a:r>
          </a:p>
        </p:txBody>
      </p:sp>
      <p:sp>
        <p:nvSpPr>
          <p:cNvPr id="18" name="TextBox 18"/>
          <p:cNvSpPr txBox="1"/>
          <p:nvPr/>
        </p:nvSpPr>
        <p:spPr>
          <a:xfrm>
            <a:off x="3271577" y="7020264"/>
            <a:ext cx="2541507" cy="595630"/>
          </a:xfrm>
          <a:prstGeom prst="rect">
            <a:avLst/>
          </a:prstGeom>
        </p:spPr>
        <p:txBody>
          <a:bodyPr lIns="0" tIns="0" rIns="0" bIns="0" rtlCol="0" anchor="t">
            <a:spAutoFit/>
          </a:bodyPr>
          <a:lstStyle/>
          <a:p>
            <a:pPr algn="ctr">
              <a:lnSpc>
                <a:spcPts val="2359"/>
              </a:lnSpc>
            </a:pPr>
            <a:r>
              <a:rPr lang="en-US" sz="1999" b="1" spc="-39">
                <a:solidFill>
                  <a:srgbClr val="002250"/>
                </a:solidFill>
                <a:latin typeface="League Spartan"/>
                <a:ea typeface="League Spartan"/>
                <a:cs typeface="League Spartan"/>
                <a:sym typeface="League Spartan"/>
              </a:rPr>
              <a:t>Volume massif de cDonnées clients</a:t>
            </a:r>
          </a:p>
        </p:txBody>
      </p:sp>
      <p:sp>
        <p:nvSpPr>
          <p:cNvPr id="19" name="TextBox 19"/>
          <p:cNvSpPr txBox="1"/>
          <p:nvPr/>
        </p:nvSpPr>
        <p:spPr>
          <a:xfrm>
            <a:off x="7447542" y="7020264"/>
            <a:ext cx="2767241" cy="595630"/>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Marketing personnalisé</a:t>
            </a:r>
          </a:p>
        </p:txBody>
      </p:sp>
      <p:sp>
        <p:nvSpPr>
          <p:cNvPr id="20" name="TextBox 20"/>
          <p:cNvSpPr txBox="1"/>
          <p:nvPr/>
        </p:nvSpPr>
        <p:spPr>
          <a:xfrm>
            <a:off x="11853083" y="7167902"/>
            <a:ext cx="2972840" cy="300355"/>
          </a:xfrm>
          <a:prstGeom prst="rect">
            <a:avLst/>
          </a:prstGeom>
        </p:spPr>
        <p:txBody>
          <a:bodyPr lIns="0" tIns="0" rIns="0" bIns="0" rtlCol="0" anchor="t">
            <a:spAutoFit/>
          </a:bodyPr>
          <a:lstStyle/>
          <a:p>
            <a:pPr marL="0" lvl="0" indent="0" algn="ctr">
              <a:lnSpc>
                <a:spcPts val="2359"/>
              </a:lnSpc>
            </a:pPr>
            <a:r>
              <a:rPr lang="en-US" sz="1999" b="1" spc="-39">
                <a:solidFill>
                  <a:srgbClr val="002250"/>
                </a:solidFill>
                <a:latin typeface="League Spartan"/>
                <a:ea typeface="League Spartan"/>
                <a:cs typeface="League Spartan"/>
                <a:sym typeface="League Spartan"/>
              </a:rPr>
              <a:t>Segmentation</a:t>
            </a:r>
          </a:p>
        </p:txBody>
      </p:sp>
      <p:sp>
        <p:nvSpPr>
          <p:cNvPr id="21" name="TextBox 21"/>
          <p:cNvSpPr txBox="1"/>
          <p:nvPr/>
        </p:nvSpPr>
        <p:spPr>
          <a:xfrm>
            <a:off x="1028700" y="2651630"/>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1</a:t>
            </a:r>
          </a:p>
        </p:txBody>
      </p:sp>
      <p:sp>
        <p:nvSpPr>
          <p:cNvPr id="22" name="TextBox 22"/>
          <p:cNvSpPr txBox="1"/>
          <p:nvPr/>
        </p:nvSpPr>
        <p:spPr>
          <a:xfrm>
            <a:off x="1809019" y="2651630"/>
            <a:ext cx="1112634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Contexte général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88217" y="9258300"/>
            <a:ext cx="18476217" cy="1028700"/>
            <a:chOff x="0" y="0"/>
            <a:chExt cx="4866164" cy="270933"/>
          </a:xfrm>
        </p:grpSpPr>
        <p:sp>
          <p:nvSpPr>
            <p:cNvPr id="6" name="Freeform 6"/>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99A5FF"/>
            </a:solidFill>
            <a:ln cap="sq">
              <a:noFill/>
              <a:prstDash val="solid"/>
              <a:miter/>
            </a:ln>
          </p:spPr>
          <p:txBody>
            <a:bodyPr/>
            <a:lstStyle/>
            <a:p>
              <a:endParaRPr lang="fr-FR"/>
            </a:p>
          </p:txBody>
        </p:sp>
        <p:sp>
          <p:nvSpPr>
            <p:cNvPr id="7" name="TextBox 7"/>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0671952" y="1898464"/>
            <a:ext cx="7359188" cy="5687738"/>
          </a:xfrm>
          <a:custGeom>
            <a:avLst/>
            <a:gdLst/>
            <a:ahLst/>
            <a:cxnLst/>
            <a:rect l="l" t="t" r="r" b="b"/>
            <a:pathLst>
              <a:path w="7359188" h="5687738">
                <a:moveTo>
                  <a:pt x="0" y="0"/>
                </a:moveTo>
                <a:lnTo>
                  <a:pt x="7359188" y="0"/>
                </a:lnTo>
                <a:lnTo>
                  <a:pt x="7359188" y="5687739"/>
                </a:lnTo>
                <a:lnTo>
                  <a:pt x="0" y="5687739"/>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BUSINESS UNDERSTANDING</a:t>
            </a:r>
          </a:p>
        </p:txBody>
      </p:sp>
      <p:sp>
        <p:nvSpPr>
          <p:cNvPr id="10" name="TextBox 10"/>
          <p:cNvSpPr txBox="1"/>
          <p:nvPr/>
        </p:nvSpPr>
        <p:spPr>
          <a:xfrm>
            <a:off x="1313309" y="2573322"/>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2</a:t>
            </a:r>
          </a:p>
        </p:txBody>
      </p:sp>
      <p:sp>
        <p:nvSpPr>
          <p:cNvPr id="11" name="TextBox 11"/>
          <p:cNvSpPr txBox="1"/>
          <p:nvPr/>
        </p:nvSpPr>
        <p:spPr>
          <a:xfrm>
            <a:off x="1965799" y="2573322"/>
            <a:ext cx="4322646"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Problématique ?</a:t>
            </a:r>
          </a:p>
        </p:txBody>
      </p:sp>
      <p:sp>
        <p:nvSpPr>
          <p:cNvPr id="12" name="TextBox 12"/>
          <p:cNvSpPr txBox="1"/>
          <p:nvPr/>
        </p:nvSpPr>
        <p:spPr>
          <a:xfrm>
            <a:off x="1313309" y="4136195"/>
            <a:ext cx="9358643" cy="1995560"/>
          </a:xfrm>
          <a:prstGeom prst="rect">
            <a:avLst/>
          </a:prstGeom>
        </p:spPr>
        <p:txBody>
          <a:bodyPr lIns="0" tIns="0" rIns="0" bIns="0" rtlCol="0" anchor="t">
            <a:spAutoFit/>
          </a:bodyPr>
          <a:lstStyle/>
          <a:p>
            <a:pPr algn="just">
              <a:lnSpc>
                <a:spcPts val="5284"/>
              </a:lnSpc>
              <a:spcBef>
                <a:spcPct val="0"/>
              </a:spcBef>
            </a:pPr>
            <a:r>
              <a:rPr lang="en-US" sz="4248">
                <a:solidFill>
                  <a:srgbClr val="000000"/>
                </a:solidFill>
                <a:latin typeface="Red Hat Display"/>
                <a:ea typeface="Red Hat Display"/>
                <a:cs typeface="Red Hat Display"/>
                <a:sym typeface="Red Hat Display"/>
              </a:rPr>
              <a:t>comment regrouper les clients en segments homogènes afin de mieux cibler les offres et les promotions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99A5FF"/>
            </a:solidFill>
          </p:spPr>
          <p:txBody>
            <a:bodyPr/>
            <a:lstStyle/>
            <a:p>
              <a:endParaRPr lang="fr-FR"/>
            </a:p>
          </p:txBody>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296934"/>
            <a:ext cx="1361619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BUSINESS UNDERSTANDING</a:t>
            </a:r>
          </a:p>
        </p:txBody>
      </p:sp>
      <p:sp>
        <p:nvSpPr>
          <p:cNvPr id="6" name="TextBox 6"/>
          <p:cNvSpPr txBox="1"/>
          <p:nvPr/>
        </p:nvSpPr>
        <p:spPr>
          <a:xfrm>
            <a:off x="1681190" y="2477312"/>
            <a:ext cx="5335069" cy="581406"/>
          </a:xfrm>
          <a:prstGeom prst="rect">
            <a:avLst/>
          </a:prstGeom>
        </p:spPr>
        <p:txBody>
          <a:bodyPr lIns="0" tIns="0" rIns="0" bIns="0" rtlCol="0" anchor="t">
            <a:spAutoFit/>
          </a:bodyPr>
          <a:lstStyle/>
          <a:p>
            <a:pPr marL="0" lvl="0" indent="0" algn="l">
              <a:lnSpc>
                <a:spcPts val="4601"/>
              </a:lnSpc>
            </a:pPr>
            <a:r>
              <a:rPr lang="en-US" sz="3899" b="1" spc="-77">
                <a:solidFill>
                  <a:srgbClr val="002250"/>
                </a:solidFill>
                <a:latin typeface="League Spartan"/>
                <a:ea typeface="League Spartan"/>
                <a:cs typeface="League Spartan"/>
                <a:sym typeface="League Spartan"/>
              </a:rPr>
              <a:t>Objectifs spécifiques</a:t>
            </a:r>
          </a:p>
        </p:txBody>
      </p:sp>
      <p:sp>
        <p:nvSpPr>
          <p:cNvPr id="7" name="Freeform 7"/>
          <p:cNvSpPr/>
          <p:nvPr/>
        </p:nvSpPr>
        <p:spPr>
          <a:xfrm>
            <a:off x="8076485" y="2818477"/>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8" name="Group 8"/>
          <p:cNvGrpSpPr/>
          <p:nvPr/>
        </p:nvGrpSpPr>
        <p:grpSpPr>
          <a:xfrm>
            <a:off x="8252521" y="2994512"/>
            <a:ext cx="1029499" cy="10294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fr-F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1" name="TextBox 11"/>
          <p:cNvSpPr txBox="1"/>
          <p:nvPr/>
        </p:nvSpPr>
        <p:spPr>
          <a:xfrm>
            <a:off x="9899024" y="3256265"/>
            <a:ext cx="5936813" cy="432029"/>
          </a:xfrm>
          <a:prstGeom prst="rect">
            <a:avLst/>
          </a:prstGeom>
        </p:spPr>
        <p:txBody>
          <a:bodyPr lIns="0" tIns="0" rIns="0" bIns="0" rtlCol="0" anchor="t">
            <a:spAutoFit/>
          </a:bodyPr>
          <a:lstStyle/>
          <a:p>
            <a:pPr algn="l">
              <a:lnSpc>
                <a:spcPts val="3483"/>
              </a:lnSpc>
            </a:pPr>
            <a:r>
              <a:rPr lang="en-US" sz="2799" b="1">
                <a:solidFill>
                  <a:srgbClr val="2D2261"/>
                </a:solidFill>
                <a:latin typeface="Open Sans Bold"/>
                <a:ea typeface="Open Sans Bold"/>
                <a:cs typeface="Open Sans Bold"/>
                <a:sym typeface="Open Sans Bold"/>
              </a:rPr>
              <a:t>Analyser les données clients</a:t>
            </a:r>
          </a:p>
        </p:txBody>
      </p:sp>
      <p:sp>
        <p:nvSpPr>
          <p:cNvPr id="12" name="Freeform 12"/>
          <p:cNvSpPr/>
          <p:nvPr/>
        </p:nvSpPr>
        <p:spPr>
          <a:xfrm>
            <a:off x="8082086" y="4200047"/>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3" name="Group 13"/>
          <p:cNvGrpSpPr/>
          <p:nvPr/>
        </p:nvGrpSpPr>
        <p:grpSpPr>
          <a:xfrm>
            <a:off x="8258121" y="4376083"/>
            <a:ext cx="1029499" cy="10294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fr-FR"/>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6" name="Freeform 16"/>
          <p:cNvSpPr/>
          <p:nvPr/>
        </p:nvSpPr>
        <p:spPr>
          <a:xfrm>
            <a:off x="8082086" y="5577031"/>
            <a:ext cx="1381570" cy="1381570"/>
          </a:xfrm>
          <a:custGeom>
            <a:avLst/>
            <a:gdLst/>
            <a:ahLst/>
            <a:cxnLst/>
            <a:rect l="l" t="t" r="r" b="b"/>
            <a:pathLst>
              <a:path w="1381570" h="1381570">
                <a:moveTo>
                  <a:pt x="0" y="0"/>
                </a:moveTo>
                <a:lnTo>
                  <a:pt x="1381570" y="0"/>
                </a:lnTo>
                <a:lnTo>
                  <a:pt x="1381570" y="1381571"/>
                </a:lnTo>
                <a:lnTo>
                  <a:pt x="0" y="138157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7" name="Group 17"/>
          <p:cNvGrpSpPr/>
          <p:nvPr/>
        </p:nvGrpSpPr>
        <p:grpSpPr>
          <a:xfrm>
            <a:off x="8258121" y="5753067"/>
            <a:ext cx="1029499" cy="102949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fr-FR"/>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20" name="Freeform 20"/>
          <p:cNvSpPr/>
          <p:nvPr/>
        </p:nvSpPr>
        <p:spPr>
          <a:xfrm>
            <a:off x="8082086" y="7130052"/>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1" name="Group 21"/>
          <p:cNvGrpSpPr/>
          <p:nvPr/>
        </p:nvGrpSpPr>
        <p:grpSpPr>
          <a:xfrm>
            <a:off x="8258121" y="7306087"/>
            <a:ext cx="1029499" cy="102949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fr-FR"/>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24" name="Freeform 24"/>
          <p:cNvSpPr/>
          <p:nvPr/>
        </p:nvSpPr>
        <p:spPr>
          <a:xfrm rot="715246">
            <a:off x="10524269" y="-1659565"/>
            <a:ext cx="6727323" cy="4586811"/>
          </a:xfrm>
          <a:custGeom>
            <a:avLst/>
            <a:gdLst/>
            <a:ahLst/>
            <a:cxnLst/>
            <a:rect l="l" t="t" r="r" b="b"/>
            <a:pathLst>
              <a:path w="6727323" h="4586811">
                <a:moveTo>
                  <a:pt x="0" y="0"/>
                </a:moveTo>
                <a:lnTo>
                  <a:pt x="6727323" y="0"/>
                </a:lnTo>
                <a:lnTo>
                  <a:pt x="6727323" y="4586811"/>
                </a:lnTo>
                <a:lnTo>
                  <a:pt x="0" y="4586811"/>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5" name="Freeform 25"/>
          <p:cNvSpPr/>
          <p:nvPr/>
        </p:nvSpPr>
        <p:spPr>
          <a:xfrm>
            <a:off x="-171929" y="3688294"/>
            <a:ext cx="8076485" cy="4038243"/>
          </a:xfrm>
          <a:custGeom>
            <a:avLst/>
            <a:gdLst/>
            <a:ahLst/>
            <a:cxnLst/>
            <a:rect l="l" t="t" r="r" b="b"/>
            <a:pathLst>
              <a:path w="8076485" h="4038243">
                <a:moveTo>
                  <a:pt x="0" y="0"/>
                </a:moveTo>
                <a:lnTo>
                  <a:pt x="8076486" y="0"/>
                </a:lnTo>
                <a:lnTo>
                  <a:pt x="8076486" y="4038242"/>
                </a:lnTo>
                <a:lnTo>
                  <a:pt x="0" y="4038242"/>
                </a:lnTo>
                <a:lnTo>
                  <a:pt x="0" y="0"/>
                </a:lnTo>
                <a:close/>
              </a:path>
            </a:pathLst>
          </a:custGeom>
          <a:blipFill>
            <a:blip r:embed="rId7"/>
            <a:stretch>
              <a:fillRect/>
            </a:stretch>
          </a:blipFill>
        </p:spPr>
        <p:txBody>
          <a:bodyPr/>
          <a:lstStyle/>
          <a:p>
            <a:endParaRPr lang="fr-FR"/>
          </a:p>
        </p:txBody>
      </p:sp>
      <p:sp>
        <p:nvSpPr>
          <p:cNvPr id="26" name="TextBox 26"/>
          <p:cNvSpPr txBox="1"/>
          <p:nvPr/>
        </p:nvSpPr>
        <p:spPr>
          <a:xfrm>
            <a:off x="1028700" y="2526908"/>
            <a:ext cx="652490" cy="581406"/>
          </a:xfrm>
          <a:prstGeom prst="rect">
            <a:avLst/>
          </a:prstGeom>
        </p:spPr>
        <p:txBody>
          <a:bodyPr lIns="0" tIns="0" rIns="0" bIns="0" rtlCol="0" anchor="t">
            <a:spAutoFit/>
          </a:bodyPr>
          <a:lstStyle/>
          <a:p>
            <a:pPr marL="0" lvl="0" indent="0" algn="l">
              <a:lnSpc>
                <a:spcPts val="4601"/>
              </a:lnSpc>
            </a:pPr>
            <a:r>
              <a:rPr lang="en-US" sz="3899" spc="-77">
                <a:solidFill>
                  <a:srgbClr val="002250"/>
                </a:solidFill>
                <a:latin typeface="League Spartan"/>
                <a:ea typeface="League Spartan"/>
                <a:cs typeface="League Spartan"/>
                <a:sym typeface="League Spartan"/>
              </a:rPr>
              <a:t>3</a:t>
            </a:r>
          </a:p>
        </p:txBody>
      </p:sp>
      <p:sp>
        <p:nvSpPr>
          <p:cNvPr id="27" name="TextBox 27"/>
          <p:cNvSpPr txBox="1"/>
          <p:nvPr/>
        </p:nvSpPr>
        <p:spPr>
          <a:xfrm>
            <a:off x="8287358" y="3256265"/>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Open Sans Bold"/>
                <a:ea typeface="Open Sans Bold"/>
                <a:cs typeface="Open Sans Bold"/>
                <a:sym typeface="Open Sans Bold"/>
              </a:rPr>
              <a:t>01</a:t>
            </a:r>
          </a:p>
        </p:txBody>
      </p:sp>
      <p:sp>
        <p:nvSpPr>
          <p:cNvPr id="28" name="TextBox 28"/>
          <p:cNvSpPr txBox="1"/>
          <p:nvPr/>
        </p:nvSpPr>
        <p:spPr>
          <a:xfrm>
            <a:off x="9904625" y="4637835"/>
            <a:ext cx="7748151" cy="432029"/>
          </a:xfrm>
          <a:prstGeom prst="rect">
            <a:avLst/>
          </a:prstGeom>
        </p:spPr>
        <p:txBody>
          <a:bodyPr lIns="0" tIns="0" rIns="0" bIns="0" rtlCol="0" anchor="t">
            <a:spAutoFit/>
          </a:bodyPr>
          <a:lstStyle/>
          <a:p>
            <a:pPr algn="l">
              <a:lnSpc>
                <a:spcPts val="3483"/>
              </a:lnSpc>
            </a:pPr>
            <a:r>
              <a:rPr lang="en-US" sz="2799" b="1">
                <a:solidFill>
                  <a:srgbClr val="2D2261"/>
                </a:solidFill>
                <a:latin typeface="Open Sans Bold"/>
                <a:ea typeface="Open Sans Bold"/>
                <a:cs typeface="Open Sans Bold"/>
                <a:sym typeface="Open Sans Bold"/>
              </a:rPr>
              <a:t>Identifier le nombre optimal de segments</a:t>
            </a:r>
          </a:p>
        </p:txBody>
      </p:sp>
      <p:sp>
        <p:nvSpPr>
          <p:cNvPr id="29" name="TextBox 29"/>
          <p:cNvSpPr txBox="1"/>
          <p:nvPr/>
        </p:nvSpPr>
        <p:spPr>
          <a:xfrm>
            <a:off x="8292958" y="4637835"/>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Open Sans Bold"/>
                <a:ea typeface="Open Sans Bold"/>
                <a:cs typeface="Open Sans Bold"/>
                <a:sym typeface="Open Sans Bold"/>
              </a:rPr>
              <a:t>02</a:t>
            </a:r>
          </a:p>
        </p:txBody>
      </p:sp>
      <p:sp>
        <p:nvSpPr>
          <p:cNvPr id="30" name="TextBox 30"/>
          <p:cNvSpPr txBox="1"/>
          <p:nvPr/>
        </p:nvSpPr>
        <p:spPr>
          <a:xfrm>
            <a:off x="9904625" y="6014820"/>
            <a:ext cx="7111658" cy="432029"/>
          </a:xfrm>
          <a:prstGeom prst="rect">
            <a:avLst/>
          </a:prstGeom>
        </p:spPr>
        <p:txBody>
          <a:bodyPr lIns="0" tIns="0" rIns="0" bIns="0" rtlCol="0" anchor="t">
            <a:spAutoFit/>
          </a:bodyPr>
          <a:lstStyle/>
          <a:p>
            <a:pPr algn="l">
              <a:lnSpc>
                <a:spcPts val="3483"/>
              </a:lnSpc>
            </a:pPr>
            <a:r>
              <a:rPr lang="en-US" sz="2799" b="1">
                <a:solidFill>
                  <a:srgbClr val="2D2261"/>
                </a:solidFill>
                <a:latin typeface="Open Sans Bold"/>
                <a:ea typeface="Open Sans Bold"/>
                <a:cs typeface="Open Sans Bold"/>
                <a:sym typeface="Open Sans Bold"/>
              </a:rPr>
              <a:t>Segmenter les clients par clustering</a:t>
            </a:r>
          </a:p>
        </p:txBody>
      </p:sp>
      <p:sp>
        <p:nvSpPr>
          <p:cNvPr id="31" name="TextBox 31"/>
          <p:cNvSpPr txBox="1"/>
          <p:nvPr/>
        </p:nvSpPr>
        <p:spPr>
          <a:xfrm>
            <a:off x="8292958" y="6014820"/>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Open Sans Bold"/>
                <a:ea typeface="Open Sans Bold"/>
                <a:cs typeface="Open Sans Bold"/>
                <a:sym typeface="Open Sans Bold"/>
              </a:rPr>
              <a:t>03</a:t>
            </a:r>
          </a:p>
        </p:txBody>
      </p:sp>
      <p:sp>
        <p:nvSpPr>
          <p:cNvPr id="32" name="TextBox 32"/>
          <p:cNvSpPr txBox="1"/>
          <p:nvPr/>
        </p:nvSpPr>
        <p:spPr>
          <a:xfrm>
            <a:off x="9904625" y="7567840"/>
            <a:ext cx="7748151" cy="432029"/>
          </a:xfrm>
          <a:prstGeom prst="rect">
            <a:avLst/>
          </a:prstGeom>
        </p:spPr>
        <p:txBody>
          <a:bodyPr lIns="0" tIns="0" rIns="0" bIns="0" rtlCol="0" anchor="t">
            <a:spAutoFit/>
          </a:bodyPr>
          <a:lstStyle/>
          <a:p>
            <a:pPr algn="l">
              <a:lnSpc>
                <a:spcPts val="3483"/>
              </a:lnSpc>
            </a:pPr>
            <a:r>
              <a:rPr lang="en-US" sz="2799" b="1">
                <a:solidFill>
                  <a:srgbClr val="2D2261"/>
                </a:solidFill>
                <a:latin typeface="Open Sans Bold"/>
                <a:ea typeface="Open Sans Bold"/>
                <a:cs typeface="Open Sans Bold"/>
                <a:sym typeface="Open Sans Bold"/>
              </a:rPr>
              <a:t>Visualiser et interpréter les profils obtenus</a:t>
            </a:r>
          </a:p>
        </p:txBody>
      </p:sp>
      <p:sp>
        <p:nvSpPr>
          <p:cNvPr id="33" name="TextBox 33"/>
          <p:cNvSpPr txBox="1"/>
          <p:nvPr/>
        </p:nvSpPr>
        <p:spPr>
          <a:xfrm>
            <a:off x="8292958" y="7567840"/>
            <a:ext cx="959825" cy="496419"/>
          </a:xfrm>
          <a:prstGeom prst="rect">
            <a:avLst/>
          </a:prstGeom>
        </p:spPr>
        <p:txBody>
          <a:bodyPr lIns="0" tIns="0" rIns="0" bIns="0" rtlCol="0" anchor="t">
            <a:spAutoFit/>
          </a:bodyPr>
          <a:lstStyle/>
          <a:p>
            <a:pPr algn="ctr">
              <a:lnSpc>
                <a:spcPts val="3980"/>
              </a:lnSpc>
            </a:pPr>
            <a:r>
              <a:rPr lang="en-US" sz="3199" b="1">
                <a:solidFill>
                  <a:srgbClr val="2D2261"/>
                </a:solidFill>
                <a:latin typeface="Open Sans Bold"/>
                <a:ea typeface="Open Sans Bold"/>
                <a:cs typeface="Open Sans Bold"/>
                <a:sym typeface="Open Sans Bold"/>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A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00610" y="230809"/>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adFill rotWithShape="1">
              <a:gsLst>
                <a:gs pos="0">
                  <a:srgbClr val="1119C2">
                    <a:alpha val="100000"/>
                  </a:srgbClr>
                </a:gs>
                <a:gs pos="100000">
                  <a:srgbClr val="2932FF">
                    <a:alpha val="100000"/>
                  </a:srgbClr>
                </a:gs>
              </a:gsLst>
              <a:lin ang="0"/>
            </a:gradFill>
          </p:spPr>
          <p:txBody>
            <a:bodyPr/>
            <a:lstStyle/>
            <a:p>
              <a:endParaRPr lang="fr-FR"/>
            </a:p>
          </p:txBody>
        </p:sp>
      </p:grpSp>
      <p:grpSp>
        <p:nvGrpSpPr>
          <p:cNvPr id="4" name="Group 4"/>
          <p:cNvGrpSpPr>
            <a:grpSpLocks noChangeAspect="1"/>
          </p:cNvGrpSpPr>
          <p:nvPr/>
        </p:nvGrpSpPr>
        <p:grpSpPr>
          <a:xfrm>
            <a:off x="7747893" y="930538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6" name="Group 6"/>
          <p:cNvGrpSpPr>
            <a:grpSpLocks noChangeAspect="1"/>
          </p:cNvGrpSpPr>
          <p:nvPr/>
        </p:nvGrpSpPr>
        <p:grpSpPr>
          <a:xfrm>
            <a:off x="14268953" y="-215358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fr-FR"/>
            </a:p>
          </p:txBody>
        </p:sp>
      </p:grpSp>
      <p:grpSp>
        <p:nvGrpSpPr>
          <p:cNvPr id="8" name="Group 8"/>
          <p:cNvGrpSpPr/>
          <p:nvPr/>
        </p:nvGrpSpPr>
        <p:grpSpPr>
          <a:xfrm>
            <a:off x="16043725" y="8042725"/>
            <a:ext cx="1215575" cy="1215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gradFill rotWithShape="1">
              <a:gsLst>
                <a:gs pos="0">
                  <a:srgbClr val="1119C2">
                    <a:alpha val="100000"/>
                  </a:srgbClr>
                </a:gs>
                <a:gs pos="100000">
                  <a:srgbClr val="2932FF">
                    <a:alpha val="100000"/>
                  </a:srgbClr>
                </a:gs>
              </a:gsLst>
              <a:lin ang="0"/>
            </a:gradFill>
            <a:ln cap="sq">
              <a:noFill/>
              <a:prstDash val="solid"/>
              <a:miter/>
            </a:ln>
          </p:spPr>
          <p:txBody>
            <a:bodyPr/>
            <a:lstStyle/>
            <a:p>
              <a:endParaRPr lang="fr-FR"/>
            </a:p>
          </p:txBody>
        </p:sp>
        <p:sp>
          <p:nvSpPr>
            <p:cNvPr id="10" name="TextBox 10"/>
            <p:cNvSpPr txBox="1"/>
            <p:nvPr/>
          </p:nvSpPr>
          <p:spPr>
            <a:xfrm>
              <a:off x="127000" y="60325"/>
              <a:ext cx="558800" cy="625475"/>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1994407" y="4426169"/>
            <a:ext cx="15379193" cy="1500411"/>
          </a:xfrm>
          <a:prstGeom prst="rect">
            <a:avLst/>
          </a:prstGeom>
        </p:spPr>
        <p:txBody>
          <a:bodyPr wrap="square" lIns="0" tIns="0" rIns="0" bIns="0" rtlCol="0" anchor="t">
            <a:spAutoFit/>
          </a:bodyPr>
          <a:lstStyle/>
          <a:p>
            <a:pPr algn="ctr">
              <a:lnSpc>
                <a:spcPts val="11734"/>
              </a:lnSpc>
            </a:pPr>
            <a:r>
              <a:rPr lang="en-US" sz="10572" b="1" dirty="0">
                <a:solidFill>
                  <a:srgbClr val="FFFFFF"/>
                </a:solidFill>
                <a:latin typeface="Montserrat Ultra-Bold"/>
                <a:ea typeface="Montserrat Ultra-Bold"/>
                <a:cs typeface="Montserrat Ultra-Bold"/>
                <a:sym typeface="Montserrat Ultra-Bold"/>
              </a:rPr>
              <a:t>Data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TotalTime>
  <Words>1747</Words>
  <Application>Microsoft Office PowerPoint</Application>
  <PresentationFormat>Personnalisé</PresentationFormat>
  <Paragraphs>259</Paragraphs>
  <Slides>42</Slides>
  <Notes>39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42</vt:i4>
      </vt:variant>
    </vt:vector>
  </HeadingPairs>
  <TitlesOfParts>
    <vt:vector size="53" baseType="lpstr">
      <vt:lpstr>Red Hat Display Bold</vt:lpstr>
      <vt:lpstr>Open Sans Ultra-Bold</vt:lpstr>
      <vt:lpstr>Open Sans Bold</vt:lpstr>
      <vt:lpstr>Red Hat Display</vt:lpstr>
      <vt:lpstr>Garet</vt:lpstr>
      <vt:lpstr>Montserrat Ultra-Bold</vt:lpstr>
      <vt:lpstr>League Spartan</vt:lpstr>
      <vt:lpstr>Garet Bold</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NLP_Toxic comment classification</dc:title>
  <cp:lastModifiedBy>ANEJJAR NOUR-EDINE</cp:lastModifiedBy>
  <cp:revision>7</cp:revision>
  <dcterms:created xsi:type="dcterms:W3CDTF">2006-08-16T00:00:00Z</dcterms:created>
  <dcterms:modified xsi:type="dcterms:W3CDTF">2025-11-06T14:06:31Z</dcterms:modified>
  <dc:identifier>DAG30C3B6gY</dc:identifier>
</cp:coreProperties>
</file>